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02"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50" d="100"/>
          <a:sy n="50" d="100"/>
        </p:scale>
        <p:origin x="1456" y="1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Xiang-En/IBM-Data-Science-Submission/blob/1eb71c2d5c5e0bdebe7d0df523409cec12086a4b/Applied-Data-Science-Capstone-Project/Data%20Wrangl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Xiang-En/IBM-Data-Science-Submission/blob/1eb71c2d5c5e0bdebe7d0df523409cec12086a4b/Applied-Data-Science-Capstone-Project/EDA%20with%20Data%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Xiang-En/IBM-Data-Science-Submission/blob/1eb71c2d5c5e0bdebe7d0df523409cec12086a4b/Applied-Data-Science-Capstone-Project/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Xiang-En/IBM-Data-Science-Submission/blob/1eb71c2d5c5e0bdebe7d0df523409cec12086a4b/Applied-Data-Science-Capstone-Project/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Xiang-En/IBM-Data-Science-Submission/blob/1eb71c2d5c5e0bdebe7d0df523409cec12086a4b/Applied-Data-Science-Capstone-Project/dash_interactivit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Xiang-En/IBM-Data-Science-Submission/blob/main/Applied-Data-Science-Capstone-Project/SpaceX_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coursera.org/" TargetMode="External"/><Relationship Id="rId5" Type="http://schemas.openxmlformats.org/officeDocument/2006/relationships/hyperlink" Target="https://www.coursera.org/professional-certificates/ibm-data-science#instructors" TargetMode="External"/><Relationship Id="rId4" Type="http://schemas.openxmlformats.org/officeDocument/2006/relationships/hyperlink" Target="https://www.ibm.com/"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Xiang-En/IBM-Data-Science-Submission/blob/1eb71c2d5c5e0bdebe7d0df523409cec12086a4b/Applied-Data-Science-Capstone-Project/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Xiang-En/IBM-Data-Science-Submission/blob/1eb71c2d5c5e0bdebe7d0df523409cec12086a4b/Applied-Data-Science-Capstone-Project/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 Ng Xiang En</a:t>
            </a:r>
          </a:p>
          <a:p>
            <a:r>
              <a:rPr lang="en-US" dirty="0">
                <a:solidFill>
                  <a:schemeClr val="bg2"/>
                </a:solidFill>
                <a:latin typeface="Abadi" panose="020B0604020104020204" pitchFamily="34" charset="0"/>
                <a:ea typeface="SF Pro" pitchFamily="2" charset="0"/>
                <a:cs typeface="SF Pro" pitchFamily="2" charset="0"/>
              </a:rPr>
              <a:t>&lt;Date&gt; 9/1/2025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28960" cy="4351338"/>
          </a:xfrm>
          <a:prstGeom prst="rect">
            <a:avLst/>
          </a:prstGeom>
        </p:spPr>
        <p:txBody>
          <a:bodyPr/>
          <a:lstStyle/>
          <a:p>
            <a:r>
              <a:rPr lang="en-GB" sz="2000" dirty="0"/>
              <a:t>In the dataset, various scenarios are recorded where the booster did not land successfully. In some cases, landings were attempted but failed due to accidents. For instance, "True Ocean" indicates that the booster successfully landed in a specific region of the ocean, while "False Ocean" means the landing was unsuccessful in the same context. </a:t>
            </a:r>
          </a:p>
          <a:p>
            <a:r>
              <a:rPr lang="en-GB" sz="2000" dirty="0"/>
              <a:t>Similarly, "True RTLS" refers to a successful landing on a ground pad, whereas "False RTLS" indicates an unsuccessful attempt. For drone ship landings, "True ASDS" signifies a successful landing on a drone ship, while "False ASDS" represents an unsuccessful attempt. These outcomes are converted into training labels for analysis, where a "1" denotes a successful landing and a "0" indicates a failure.</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FA4BD93F-8B22-6463-8A7B-6B5FEAAC4129}"/>
              </a:ext>
            </a:extLst>
          </p:cNvPr>
          <p:cNvSpPr txBox="1">
            <a:spLocks/>
          </p:cNvSpPr>
          <p:nvPr/>
        </p:nvSpPr>
        <p:spPr>
          <a:xfrm>
            <a:off x="4259978" y="6269653"/>
            <a:ext cx="4039242" cy="3840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Data Wrangling</a:t>
            </a:r>
            <a:endParaRPr lang="en-US" sz="2200" dirty="0">
              <a:solidFill>
                <a:schemeClr val="accent3">
                  <a:lumMod val="25000"/>
                </a:schemeClr>
              </a:solidFill>
              <a:latin typeface="Abadi" panose="020B0604020104020204" pitchFamily="34" charset="0"/>
            </a:endParaRPr>
          </a:p>
        </p:txBody>
      </p:sp>
      <p:sp>
        <p:nvSpPr>
          <p:cNvPr id="3" name="Rectangle 2">
            <a:extLst>
              <a:ext uri="{FF2B5EF4-FFF2-40B4-BE49-F238E27FC236}">
                <a16:creationId xmlns:a16="http://schemas.microsoft.com/office/drawing/2014/main" id="{F071A23C-F219-A095-339D-EC914076988F}"/>
              </a:ext>
            </a:extLst>
          </p:cNvPr>
          <p:cNvSpPr/>
          <p:nvPr/>
        </p:nvSpPr>
        <p:spPr>
          <a:xfrm>
            <a:off x="8358154" y="1551435"/>
            <a:ext cx="2927457" cy="54904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 Conduct Exploratory Data Analysis (EDA)</a:t>
            </a:r>
            <a:endParaRPr lang="en-SG" dirty="0">
              <a:solidFill>
                <a:schemeClr val="tx1"/>
              </a:solidFill>
            </a:endParaRPr>
          </a:p>
        </p:txBody>
      </p:sp>
      <p:sp>
        <p:nvSpPr>
          <p:cNvPr id="7" name="Rectangle 6">
            <a:extLst>
              <a:ext uri="{FF2B5EF4-FFF2-40B4-BE49-F238E27FC236}">
                <a16:creationId xmlns:a16="http://schemas.microsoft.com/office/drawing/2014/main" id="{A4877CB5-4239-7D4A-45BF-8DD128C513D3}"/>
              </a:ext>
            </a:extLst>
          </p:cNvPr>
          <p:cNvSpPr/>
          <p:nvPr/>
        </p:nvSpPr>
        <p:spPr>
          <a:xfrm>
            <a:off x="8358154" y="2320513"/>
            <a:ext cx="2927457" cy="54904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 Determine Launch Counts by Site</a:t>
            </a:r>
            <a:endParaRPr lang="en-SG" dirty="0">
              <a:solidFill>
                <a:schemeClr val="tx1"/>
              </a:solidFill>
            </a:endParaRPr>
          </a:p>
        </p:txBody>
      </p:sp>
      <p:sp>
        <p:nvSpPr>
          <p:cNvPr id="9" name="Rectangle 8">
            <a:extLst>
              <a:ext uri="{FF2B5EF4-FFF2-40B4-BE49-F238E27FC236}">
                <a16:creationId xmlns:a16="http://schemas.microsoft.com/office/drawing/2014/main" id="{796238A7-CD44-BF7F-9744-B4D33BF3616F}"/>
              </a:ext>
            </a:extLst>
          </p:cNvPr>
          <p:cNvSpPr/>
          <p:nvPr/>
        </p:nvSpPr>
        <p:spPr>
          <a:xfrm>
            <a:off x="8358154" y="3089591"/>
            <a:ext cx="2927457" cy="54904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3. </a:t>
            </a:r>
            <a:r>
              <a:rPr lang="en-SG" dirty="0">
                <a:solidFill>
                  <a:schemeClr val="tx1"/>
                </a:solidFill>
              </a:rPr>
              <a:t>Analyse Orbit Types</a:t>
            </a:r>
          </a:p>
        </p:txBody>
      </p:sp>
      <p:sp>
        <p:nvSpPr>
          <p:cNvPr id="10" name="Rectangle 9">
            <a:extLst>
              <a:ext uri="{FF2B5EF4-FFF2-40B4-BE49-F238E27FC236}">
                <a16:creationId xmlns:a16="http://schemas.microsoft.com/office/drawing/2014/main" id="{C76482BA-0372-ECBA-49F8-FF268EE44052}"/>
              </a:ext>
            </a:extLst>
          </p:cNvPr>
          <p:cNvSpPr/>
          <p:nvPr/>
        </p:nvSpPr>
        <p:spPr>
          <a:xfrm>
            <a:off x="8358153" y="5379565"/>
            <a:ext cx="2927457" cy="54904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6. </a:t>
            </a:r>
            <a:r>
              <a:rPr lang="en-SG" dirty="0">
                <a:solidFill>
                  <a:schemeClr val="tx1"/>
                </a:solidFill>
              </a:rPr>
              <a:t>Export Processed Data</a:t>
            </a:r>
          </a:p>
        </p:txBody>
      </p:sp>
      <p:sp>
        <p:nvSpPr>
          <p:cNvPr id="11" name="Rectangle 10">
            <a:extLst>
              <a:ext uri="{FF2B5EF4-FFF2-40B4-BE49-F238E27FC236}">
                <a16:creationId xmlns:a16="http://schemas.microsoft.com/office/drawing/2014/main" id="{E92E4588-4263-E34A-C15B-B9B40F0E03E5}"/>
              </a:ext>
            </a:extLst>
          </p:cNvPr>
          <p:cNvSpPr/>
          <p:nvPr/>
        </p:nvSpPr>
        <p:spPr>
          <a:xfrm>
            <a:off x="8358154" y="3847055"/>
            <a:ext cx="2927457" cy="54904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4. Assess Mission Outcomes by Orbit</a:t>
            </a:r>
            <a:endParaRPr lang="en-SG" dirty="0">
              <a:solidFill>
                <a:schemeClr val="tx1"/>
              </a:solidFill>
            </a:endParaRPr>
          </a:p>
        </p:txBody>
      </p:sp>
      <p:sp>
        <p:nvSpPr>
          <p:cNvPr id="12" name="Rectangle 11">
            <a:extLst>
              <a:ext uri="{FF2B5EF4-FFF2-40B4-BE49-F238E27FC236}">
                <a16:creationId xmlns:a16="http://schemas.microsoft.com/office/drawing/2014/main" id="{29E5B968-DA14-CE48-995D-8582271A23AE}"/>
              </a:ext>
            </a:extLst>
          </p:cNvPr>
          <p:cNvSpPr/>
          <p:nvPr/>
        </p:nvSpPr>
        <p:spPr>
          <a:xfrm>
            <a:off x="8358154" y="4613310"/>
            <a:ext cx="2927457" cy="54904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5. </a:t>
            </a:r>
            <a:r>
              <a:rPr lang="en-SG" dirty="0">
                <a:solidFill>
                  <a:schemeClr val="tx1"/>
                </a:solidFill>
              </a:rPr>
              <a:t>Generate Landing Outcome Labels</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Charts were plotted:</a:t>
            </a:r>
          </a:p>
          <a:p>
            <a:pPr lvl="1">
              <a:lnSpc>
                <a:spcPct val="100000"/>
              </a:lnSpc>
              <a:spcBef>
                <a:spcPts val="1400"/>
              </a:spcBef>
            </a:pPr>
            <a:r>
              <a:rPr lang="en-SG" sz="1800" dirty="0"/>
              <a:t>Flight Number vs. Payload Mass, Flight Number vs. Launch Site, Payload Mass vs. Launch Site, Orbit Type vs. Success Rate, Flight Number vs. Orbit Type, Payload Mass vs Orbit Type and Success Rate Yearly Trend</a:t>
            </a:r>
            <a:endParaRPr lang="en-US" sz="18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panose="020B0604020104020204" pitchFamily="34" charset="0"/>
              </a:rPr>
              <a:t>Scatter plots: </a:t>
            </a:r>
            <a:r>
              <a:rPr lang="en-GB" sz="1800" dirty="0"/>
              <a:t>These visualizations display the relationship between variables. If a pattern or relationship is observed, scatter plots can be valuable for machine learning model development.</a:t>
            </a:r>
            <a:endParaRPr lang="en-US" sz="1800" dirty="0">
              <a:solidFill>
                <a:schemeClr val="accent3">
                  <a:lumMod val="25000"/>
                </a:schemeClr>
              </a:solidFill>
              <a:latin typeface="Abadi" panose="020B0604020104020204" pitchFamily="34" charset="0"/>
            </a:endParaRPr>
          </a:p>
          <a:p>
            <a:r>
              <a:rPr lang="en-US" sz="2200" b="1" dirty="0"/>
              <a:t>Bar Charts: </a:t>
            </a:r>
            <a:r>
              <a:rPr lang="en-GB" sz="1800" dirty="0"/>
              <a:t>These charts compare values across distinct categories, highlighting the relationship between specific categories and their associated measured values.</a:t>
            </a:r>
            <a:endParaRPr lang="en-US" sz="1800" dirty="0"/>
          </a:p>
          <a:p>
            <a:r>
              <a:rPr lang="en-GB" sz="2200" b="1" dirty="0"/>
              <a:t>Line Charts</a:t>
            </a:r>
            <a:r>
              <a:rPr lang="en-GB" sz="2200" dirty="0"/>
              <a:t>: </a:t>
            </a:r>
            <a:r>
              <a:rPr lang="en-GB" sz="1800" dirty="0"/>
              <a:t>These are used to illustrate trends and changes in data over time, making them ideal for </a:t>
            </a:r>
            <a:r>
              <a:rPr lang="en-GB" sz="1800" dirty="0" err="1"/>
              <a:t>analyzing</a:t>
            </a:r>
            <a:r>
              <a:rPr lang="en-GB" sz="1800" dirty="0"/>
              <a:t> time series data.</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89E5FFB9-A2D6-C73B-1EE1-97120F5ABC52}"/>
              </a:ext>
            </a:extLst>
          </p:cNvPr>
          <p:cNvSpPr txBox="1">
            <a:spLocks/>
          </p:cNvSpPr>
          <p:nvPr/>
        </p:nvSpPr>
        <p:spPr>
          <a:xfrm>
            <a:off x="3291364" y="6247697"/>
            <a:ext cx="5472893" cy="3840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EDA with Data </a:t>
            </a:r>
            <a:r>
              <a:rPr lang="en-US" sz="2200" dirty="0" err="1">
                <a:solidFill>
                  <a:schemeClr val="accent3">
                    <a:lumMod val="25000"/>
                  </a:schemeClr>
                </a:solidFill>
                <a:latin typeface="Abadi" panose="020B0604020104020204" pitchFamily="34" charset="0"/>
                <a:hlinkClick r:id="rId3"/>
              </a:rPr>
              <a:t>Visualisation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4368"/>
            <a:ext cx="9745589" cy="4351338"/>
          </a:xfrm>
          <a:prstGeom prst="rect">
            <a:avLst/>
          </a:prstGeom>
        </p:spPr>
        <p:txBody>
          <a:bodyPr lIns="91440" tIns="45720" rIns="91440" bIns="45720" anchor="t"/>
          <a:lstStyle/>
          <a:p>
            <a:pPr marL="0" indent="0">
              <a:lnSpc>
                <a:spcPct val="100000"/>
              </a:lnSpc>
              <a:spcBef>
                <a:spcPts val="1400"/>
              </a:spcBef>
              <a:buNone/>
            </a:pPr>
            <a:r>
              <a:rPr lang="en-GB" sz="2200" b="1" dirty="0"/>
              <a:t>Performed SQL queries: </a:t>
            </a:r>
          </a:p>
          <a:p>
            <a:pPr>
              <a:lnSpc>
                <a:spcPct val="100000"/>
              </a:lnSpc>
              <a:spcBef>
                <a:spcPts val="1400"/>
              </a:spcBef>
            </a:pPr>
            <a:r>
              <a:rPr lang="en-GB" sz="1400" dirty="0"/>
              <a:t>Displaying the names of the unique launch sites in the space mission </a:t>
            </a:r>
          </a:p>
          <a:p>
            <a:pPr>
              <a:lnSpc>
                <a:spcPct val="100000"/>
              </a:lnSpc>
              <a:spcBef>
                <a:spcPts val="1400"/>
              </a:spcBef>
            </a:pPr>
            <a:r>
              <a:rPr lang="en-GB" sz="1400" dirty="0"/>
              <a:t>Displaying 5 records where launch sites begin with the string ‘CCA’ </a:t>
            </a:r>
          </a:p>
          <a:p>
            <a:pPr>
              <a:lnSpc>
                <a:spcPct val="100000"/>
              </a:lnSpc>
              <a:spcBef>
                <a:spcPts val="1400"/>
              </a:spcBef>
            </a:pPr>
            <a:r>
              <a:rPr lang="en-GB" sz="1400" dirty="0"/>
              <a:t>Displaying the total payload mass carried by boosters launched by NASA (CRS) </a:t>
            </a:r>
          </a:p>
          <a:p>
            <a:pPr>
              <a:lnSpc>
                <a:spcPct val="100000"/>
              </a:lnSpc>
              <a:spcBef>
                <a:spcPts val="1400"/>
              </a:spcBef>
            </a:pPr>
            <a:r>
              <a:rPr lang="en-GB" sz="1400" dirty="0"/>
              <a:t>Displaying average payload mass carried by booster version F9 v1.1 </a:t>
            </a:r>
          </a:p>
          <a:p>
            <a:pPr>
              <a:lnSpc>
                <a:spcPct val="100000"/>
              </a:lnSpc>
              <a:spcBef>
                <a:spcPts val="1400"/>
              </a:spcBef>
            </a:pPr>
            <a:r>
              <a:rPr lang="en-GB" sz="1400" dirty="0"/>
              <a:t>Listing the date when the </a:t>
            </a:r>
            <a:r>
              <a:rPr lang="en-GB" sz="1400" dirty="0" err="1"/>
              <a:t>irst</a:t>
            </a:r>
            <a:r>
              <a:rPr lang="en-GB" sz="1400" dirty="0"/>
              <a:t> successful landing outcome in ground pad was achieved </a:t>
            </a:r>
          </a:p>
          <a:p>
            <a:pPr>
              <a:lnSpc>
                <a:spcPct val="100000"/>
              </a:lnSpc>
              <a:spcBef>
                <a:spcPts val="1400"/>
              </a:spcBef>
            </a:pPr>
            <a:r>
              <a:rPr lang="en-GB" sz="1400" dirty="0"/>
              <a:t>Listing the names of the boosters which have success in drone ship and have payload mass greater than 4000 but less than 6000 </a:t>
            </a:r>
          </a:p>
          <a:p>
            <a:pPr>
              <a:lnSpc>
                <a:spcPct val="100000"/>
              </a:lnSpc>
              <a:spcBef>
                <a:spcPts val="1400"/>
              </a:spcBef>
            </a:pPr>
            <a:r>
              <a:rPr lang="en-GB" sz="1400" dirty="0"/>
              <a:t>Listing the total number of successful and failure mission outcomes </a:t>
            </a:r>
          </a:p>
          <a:p>
            <a:pPr>
              <a:lnSpc>
                <a:spcPct val="100000"/>
              </a:lnSpc>
              <a:spcBef>
                <a:spcPts val="1400"/>
              </a:spcBef>
            </a:pPr>
            <a:r>
              <a:rPr lang="en-GB" sz="1400" dirty="0"/>
              <a:t>Listing the names of the booster versions which have carried the maximum payload mass </a:t>
            </a:r>
          </a:p>
          <a:p>
            <a:pPr>
              <a:lnSpc>
                <a:spcPct val="100000"/>
              </a:lnSpc>
              <a:spcBef>
                <a:spcPts val="1400"/>
              </a:spcBef>
            </a:pPr>
            <a:r>
              <a:rPr lang="en-GB" sz="1400" dirty="0"/>
              <a:t>Listing the failed landing outcomes in drone ship, their booster versions and launch site names for the months in year 2015 </a:t>
            </a:r>
          </a:p>
          <a:p>
            <a:pPr>
              <a:lnSpc>
                <a:spcPct val="100000"/>
              </a:lnSpc>
              <a:spcBef>
                <a:spcPts val="1400"/>
              </a:spcBef>
            </a:pPr>
            <a:r>
              <a:rPr lang="en-GB" sz="1400" dirty="0"/>
              <a:t>Ranking the count of landing outcomes (such as Failure (drone ship) or Success (ground pad)) between the date 2010-06-04 and 2017-03-20 in descending order</a:t>
            </a:r>
            <a:endParaRPr lang="en-US" sz="1400" dirty="0"/>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ADFA0280-37CD-108E-293A-583E3FE12996}"/>
              </a:ext>
            </a:extLst>
          </p:cNvPr>
          <p:cNvSpPr txBox="1">
            <a:spLocks/>
          </p:cNvSpPr>
          <p:nvPr/>
        </p:nvSpPr>
        <p:spPr>
          <a:xfrm>
            <a:off x="4221464" y="6217083"/>
            <a:ext cx="3749071" cy="3840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EDA with SQL</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57420"/>
            <a:ext cx="10515600" cy="4351338"/>
          </a:xfrm>
          <a:prstGeom prst="rect">
            <a:avLst/>
          </a:prstGeom>
        </p:spPr>
        <p:txBody>
          <a:bodyPr>
            <a:normAutofit/>
          </a:bodyPr>
          <a:lstStyle/>
          <a:p>
            <a:pPr>
              <a:lnSpc>
                <a:spcPct val="100000"/>
              </a:lnSpc>
              <a:spcBef>
                <a:spcPts val="1400"/>
              </a:spcBef>
            </a:pPr>
            <a:r>
              <a:rPr lang="en-GB" sz="2200" dirty="0"/>
              <a:t>Markers of all Launch Sites</a:t>
            </a:r>
          </a:p>
          <a:p>
            <a:pPr lvl="1">
              <a:lnSpc>
                <a:spcPct val="100000"/>
              </a:lnSpc>
              <a:spcBef>
                <a:spcPts val="1400"/>
              </a:spcBef>
            </a:pPr>
            <a:r>
              <a:rPr lang="en-GB" sz="1400" dirty="0"/>
              <a:t>Placed a marker with a circle, popup label, and text label at the coordinates of the NASA Johnson Space </a:t>
            </a:r>
            <a:r>
              <a:rPr lang="en-GB" sz="1400" dirty="0" err="1"/>
              <a:t>Center</a:t>
            </a:r>
            <a:r>
              <a:rPr lang="en-GB" sz="1400" dirty="0"/>
              <a:t> as the starting location.</a:t>
            </a:r>
          </a:p>
          <a:p>
            <a:pPr lvl="1">
              <a:lnSpc>
                <a:spcPct val="100000"/>
              </a:lnSpc>
              <a:spcBef>
                <a:spcPts val="1400"/>
              </a:spcBef>
            </a:pPr>
            <a:r>
              <a:rPr lang="en-GB" sz="1400" dirty="0"/>
              <a:t>Added markers with circles, popup labels, and text labels for all launch sites, using their latitude and longitude coordinates to highlight their geographical locations and proximity to the equator and coastlines.</a:t>
            </a:r>
          </a:p>
          <a:p>
            <a:pPr>
              <a:lnSpc>
                <a:spcPct val="100000"/>
              </a:lnSpc>
              <a:spcBef>
                <a:spcPts val="1400"/>
              </a:spcBef>
            </a:pPr>
            <a:r>
              <a:rPr lang="en-GB" sz="2200" dirty="0"/>
              <a:t>Coloured Markers of the launch outcomes for each Launch Site: </a:t>
            </a:r>
          </a:p>
          <a:p>
            <a:pPr lvl="1">
              <a:lnSpc>
                <a:spcPct val="100000"/>
              </a:lnSpc>
              <a:spcBef>
                <a:spcPts val="1400"/>
              </a:spcBef>
            </a:pPr>
            <a:r>
              <a:rPr lang="en-GB" sz="1400" dirty="0"/>
              <a:t>Added color-coded markers for launches, with green representing successes and red representing failures, organized using a Marker Cluster to highlight which launch sites have relatively higher success rates.</a:t>
            </a:r>
          </a:p>
          <a:p>
            <a:pPr>
              <a:lnSpc>
                <a:spcPct val="100000"/>
              </a:lnSpc>
              <a:spcBef>
                <a:spcPts val="1400"/>
              </a:spcBef>
            </a:pPr>
            <a:r>
              <a:rPr lang="en-GB" sz="2200" dirty="0"/>
              <a:t>Distances between a Launch Site to its proximities: </a:t>
            </a:r>
          </a:p>
          <a:p>
            <a:pPr lvl="1">
              <a:lnSpc>
                <a:spcPct val="100000"/>
              </a:lnSpc>
              <a:spcBef>
                <a:spcPts val="1400"/>
              </a:spcBef>
            </a:pPr>
            <a:r>
              <a:rPr lang="en-GB" sz="1400" dirty="0"/>
              <a:t>Added color-coded lines to represent the distances between the CCAFS SLC-40 launch site and nearby locations, including the railway, highway, coastline, and the nearest city.</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968FD523-3930-5F07-18FF-A7A004E0C8CE}"/>
              </a:ext>
            </a:extLst>
          </p:cNvPr>
          <p:cNvSpPr txBox="1">
            <a:spLocks/>
          </p:cNvSpPr>
          <p:nvPr/>
        </p:nvSpPr>
        <p:spPr>
          <a:xfrm>
            <a:off x="3336282" y="6217083"/>
            <a:ext cx="5519436" cy="3840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Interactive Map with Folium</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1376"/>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Dropdown Menu:</a:t>
            </a:r>
          </a:p>
          <a:p>
            <a:pPr lvl="1">
              <a:lnSpc>
                <a:spcPct val="100000"/>
              </a:lnSpc>
              <a:spcBef>
                <a:spcPts val="1400"/>
              </a:spcBef>
            </a:pPr>
            <a:r>
              <a:rPr lang="en-GB" sz="1700" dirty="0"/>
              <a:t>Implemented a dropdown menu to allow selection of specific launch sites.</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Pie Chart Displaying Launch Success (All Sites/Specific Site):</a:t>
            </a:r>
          </a:p>
          <a:p>
            <a:pPr lvl="1">
              <a:lnSpc>
                <a:spcPct val="100000"/>
              </a:lnSpc>
              <a:spcBef>
                <a:spcPts val="1400"/>
              </a:spcBef>
            </a:pPr>
            <a:r>
              <a:rPr lang="en-GB" sz="1700" dirty="0">
                <a:solidFill>
                  <a:schemeClr val="accent3">
                    <a:lumMod val="25000"/>
                  </a:schemeClr>
                </a:solidFill>
                <a:latin typeface="Abadi" panose="020B0604020104020204" pitchFamily="34" charset="0"/>
              </a:rPr>
              <a:t>Added a pie chart to visualize the total number of successful launches across all sites, or the breakdown of success vs. failure for a selected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Range Slider:</a:t>
            </a:r>
          </a:p>
          <a:p>
            <a:pPr lvl="1">
              <a:lnSpc>
                <a:spcPct val="100000"/>
              </a:lnSpc>
              <a:spcBef>
                <a:spcPts val="1400"/>
              </a:spcBef>
            </a:pPr>
            <a:r>
              <a:rPr lang="en-GB" sz="1700" dirty="0">
                <a:solidFill>
                  <a:schemeClr val="accent3">
                    <a:lumMod val="25000"/>
                  </a:schemeClr>
                </a:solidFill>
                <a:latin typeface="Abadi" panose="020B0604020104020204" pitchFamily="34" charset="0"/>
              </a:rPr>
              <a:t>Included a slider to adjust and filter the payload mass range for analysis.</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GB" sz="2200" dirty="0"/>
              <a:t>Scatter Plot of Payload Mass vs. Success Rate for Booster Versions:</a:t>
            </a:r>
          </a:p>
          <a:p>
            <a:pPr lvl="1">
              <a:lnSpc>
                <a:spcPct val="100000"/>
              </a:lnSpc>
              <a:spcBef>
                <a:spcPts val="1400"/>
              </a:spcBef>
            </a:pPr>
            <a:r>
              <a:rPr lang="en-GB" sz="1700" dirty="0">
                <a:latin typeface="Abadi" panose="020B0604020104020204" pitchFamily="34" charset="0"/>
              </a:rPr>
              <a:t>Created a scatter plot to </a:t>
            </a:r>
            <a:r>
              <a:rPr lang="en-GB" sz="1700" dirty="0" err="1">
                <a:latin typeface="Abadi" panose="020B0604020104020204" pitchFamily="34" charset="0"/>
              </a:rPr>
              <a:t>analyze</a:t>
            </a:r>
            <a:r>
              <a:rPr lang="en-GB" sz="1700" dirty="0">
                <a:latin typeface="Abadi" panose="020B0604020104020204" pitchFamily="34" charset="0"/>
              </a:rPr>
              <a:t> the relationship between payload mass and launch success, categorized by different booster versions.</a:t>
            </a:r>
            <a:endParaRPr lang="en-US" sz="17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 Placeholder 2">
            <a:extLst>
              <a:ext uri="{FF2B5EF4-FFF2-40B4-BE49-F238E27FC236}">
                <a16:creationId xmlns:a16="http://schemas.microsoft.com/office/drawing/2014/main" id="{DC55EABE-9B18-2017-6558-269B10025209}"/>
              </a:ext>
            </a:extLst>
          </p:cNvPr>
          <p:cNvSpPr txBox="1">
            <a:spLocks/>
          </p:cNvSpPr>
          <p:nvPr/>
        </p:nvSpPr>
        <p:spPr>
          <a:xfrm>
            <a:off x="4297041" y="6226392"/>
            <a:ext cx="3597918" cy="4016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Plotly Dash</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AEA32EB2-BA28-AEC8-5E42-9AADA8428AED}"/>
              </a:ext>
            </a:extLst>
          </p:cNvPr>
          <p:cNvSpPr txBox="1">
            <a:spLocks/>
          </p:cNvSpPr>
          <p:nvPr/>
        </p:nvSpPr>
        <p:spPr>
          <a:xfrm>
            <a:off x="3767770" y="6243855"/>
            <a:ext cx="4656460" cy="4016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Predictive Analysis</a:t>
            </a:r>
            <a:endParaRPr lang="en-US" sz="2200" dirty="0">
              <a:solidFill>
                <a:schemeClr val="accent3">
                  <a:lumMod val="25000"/>
                </a:schemeClr>
              </a:solidFill>
              <a:latin typeface="Abadi" panose="020B0604020104020204" pitchFamily="34" charset="0"/>
            </a:endParaRPr>
          </a:p>
        </p:txBody>
      </p:sp>
      <p:sp>
        <p:nvSpPr>
          <p:cNvPr id="6" name="Rectangle 5">
            <a:extLst>
              <a:ext uri="{FF2B5EF4-FFF2-40B4-BE49-F238E27FC236}">
                <a16:creationId xmlns:a16="http://schemas.microsoft.com/office/drawing/2014/main" id="{0374C278-A307-93DF-F136-A467FF965C7D}"/>
              </a:ext>
            </a:extLst>
          </p:cNvPr>
          <p:cNvSpPr/>
          <p:nvPr/>
        </p:nvSpPr>
        <p:spPr>
          <a:xfrm>
            <a:off x="156270" y="1686295"/>
            <a:ext cx="2444429"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Prepare the Target Variable: </a:t>
            </a:r>
            <a:r>
              <a:rPr lang="en-GB" dirty="0">
                <a:solidFill>
                  <a:schemeClr val="tx1"/>
                </a:solidFill>
              </a:rPr>
              <a:t>Create a NumPy array from the "Class" column in the dataset</a:t>
            </a:r>
            <a:endParaRPr lang="en-SG" dirty="0">
              <a:solidFill>
                <a:schemeClr val="tx1"/>
              </a:solidFill>
            </a:endParaRPr>
          </a:p>
        </p:txBody>
      </p:sp>
      <p:sp>
        <p:nvSpPr>
          <p:cNvPr id="7" name="Rectangle 6">
            <a:extLst>
              <a:ext uri="{FF2B5EF4-FFF2-40B4-BE49-F238E27FC236}">
                <a16:creationId xmlns:a16="http://schemas.microsoft.com/office/drawing/2014/main" id="{01962602-C99C-EAA8-02CE-A7BD8C13837C}"/>
              </a:ext>
            </a:extLst>
          </p:cNvPr>
          <p:cNvSpPr/>
          <p:nvPr/>
        </p:nvSpPr>
        <p:spPr>
          <a:xfrm>
            <a:off x="3298754" y="1686296"/>
            <a:ext cx="2444428" cy="187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Standardize the Data</a:t>
            </a:r>
            <a:r>
              <a:rPr lang="en-SG" dirty="0">
                <a:solidFill>
                  <a:schemeClr val="tx1"/>
                </a:solidFill>
                <a:latin typeface="IBM Plex Mono Text" panose="020B0509050203000203" pitchFamily="49" charset="0"/>
              </a:rPr>
              <a:t>:  </a:t>
            </a:r>
            <a:r>
              <a:rPr lang="en-GB" dirty="0">
                <a:solidFill>
                  <a:schemeClr val="tx1"/>
                </a:solidFill>
                <a:latin typeface="IBM Plex Mono Text" panose="020B0509050203000203" pitchFamily="49" charset="0"/>
              </a:rPr>
              <a:t>Use </a:t>
            </a:r>
            <a:r>
              <a:rPr lang="en-GB" dirty="0" err="1">
                <a:solidFill>
                  <a:schemeClr val="tx1"/>
                </a:solidFill>
                <a:latin typeface="IBM Plex Mono Text" panose="020B0509050203000203" pitchFamily="49" charset="0"/>
              </a:rPr>
              <a:t>StandardScaler</a:t>
            </a:r>
            <a:r>
              <a:rPr lang="en-GB" dirty="0">
                <a:solidFill>
                  <a:schemeClr val="tx1"/>
                </a:solidFill>
                <a:latin typeface="IBM Plex Mono Text" panose="020B0509050203000203" pitchFamily="49" charset="0"/>
              </a:rPr>
              <a:t> to normalize the data by fitting and transforming it</a:t>
            </a:r>
            <a:endParaRPr lang="en-SG" dirty="0">
              <a:solidFill>
                <a:schemeClr val="tx1"/>
              </a:solidFill>
              <a:latin typeface="IBM Plex Mono Text" panose="020B0509050203000203" pitchFamily="49" charset="0"/>
            </a:endParaRPr>
          </a:p>
        </p:txBody>
      </p:sp>
      <p:sp>
        <p:nvSpPr>
          <p:cNvPr id="8" name="Rectangle 7">
            <a:extLst>
              <a:ext uri="{FF2B5EF4-FFF2-40B4-BE49-F238E27FC236}">
                <a16:creationId xmlns:a16="http://schemas.microsoft.com/office/drawing/2014/main" id="{D40DE5AA-B48B-DDC5-B219-58B1EFDA641E}"/>
              </a:ext>
            </a:extLst>
          </p:cNvPr>
          <p:cNvSpPr/>
          <p:nvPr/>
        </p:nvSpPr>
        <p:spPr>
          <a:xfrm>
            <a:off x="6441236" y="1686296"/>
            <a:ext cx="2444427" cy="187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Split the Dataset: </a:t>
            </a:r>
            <a:r>
              <a:rPr lang="en-GB" dirty="0">
                <a:solidFill>
                  <a:schemeClr val="tx1"/>
                </a:solidFill>
              </a:rPr>
              <a:t>Divide the data into training and testing sets using the </a:t>
            </a:r>
            <a:r>
              <a:rPr lang="en-GB" dirty="0" err="1">
                <a:solidFill>
                  <a:schemeClr val="tx1"/>
                </a:solidFill>
              </a:rPr>
              <a:t>train_test_split</a:t>
            </a:r>
            <a:r>
              <a:rPr lang="en-GB" dirty="0">
                <a:solidFill>
                  <a:schemeClr val="tx1"/>
                </a:solidFill>
              </a:rPr>
              <a:t> function</a:t>
            </a:r>
            <a:endParaRPr lang="en-SG" dirty="0">
              <a:solidFill>
                <a:schemeClr val="tx1"/>
              </a:solidFill>
            </a:endParaRPr>
          </a:p>
        </p:txBody>
      </p:sp>
      <p:sp>
        <p:nvSpPr>
          <p:cNvPr id="9" name="Rectangle 8">
            <a:extLst>
              <a:ext uri="{FF2B5EF4-FFF2-40B4-BE49-F238E27FC236}">
                <a16:creationId xmlns:a16="http://schemas.microsoft.com/office/drawing/2014/main" id="{81E1308B-CB7E-6AD9-A729-E28311D0589D}"/>
              </a:ext>
            </a:extLst>
          </p:cNvPr>
          <p:cNvSpPr/>
          <p:nvPr/>
        </p:nvSpPr>
        <p:spPr>
          <a:xfrm>
            <a:off x="9583717" y="1686296"/>
            <a:ext cx="2444426" cy="187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Set Up Hyperparameter Tuning: </a:t>
            </a:r>
            <a:r>
              <a:rPr lang="en-GB" dirty="0">
                <a:solidFill>
                  <a:schemeClr val="tx1"/>
                </a:solidFill>
              </a:rPr>
              <a:t>Create a </a:t>
            </a:r>
            <a:r>
              <a:rPr lang="en-GB" dirty="0" err="1">
                <a:solidFill>
                  <a:schemeClr val="tx1"/>
                </a:solidFill>
              </a:rPr>
              <a:t>GridSearchCV</a:t>
            </a:r>
            <a:r>
              <a:rPr lang="en-GB" dirty="0">
                <a:solidFill>
                  <a:schemeClr val="tx1"/>
                </a:solidFill>
              </a:rPr>
              <a:t> object with cv=10 to identify the best hyperparameters</a:t>
            </a:r>
            <a:endParaRPr lang="en-SG" dirty="0">
              <a:solidFill>
                <a:schemeClr val="tx1"/>
              </a:solidFill>
            </a:endParaRPr>
          </a:p>
        </p:txBody>
      </p:sp>
      <p:sp>
        <p:nvSpPr>
          <p:cNvPr id="10" name="Rectangle 9">
            <a:extLst>
              <a:ext uri="{FF2B5EF4-FFF2-40B4-BE49-F238E27FC236}">
                <a16:creationId xmlns:a16="http://schemas.microsoft.com/office/drawing/2014/main" id="{46DB630A-23EF-C7ED-D020-9C53104A8C08}"/>
              </a:ext>
            </a:extLst>
          </p:cNvPr>
          <p:cNvSpPr/>
          <p:nvPr/>
        </p:nvSpPr>
        <p:spPr>
          <a:xfrm>
            <a:off x="156270" y="4161192"/>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Identify the Best Model: </a:t>
            </a:r>
            <a:r>
              <a:rPr lang="en-GB" dirty="0">
                <a:solidFill>
                  <a:schemeClr val="tx1"/>
                </a:solidFill>
              </a:rPr>
              <a:t>Determine the best-performing model by comparing Jaccard Score and F1 Score metrics</a:t>
            </a:r>
            <a:endParaRPr lang="en-SG" dirty="0">
              <a:solidFill>
                <a:schemeClr val="tx1"/>
              </a:solidFill>
            </a:endParaRPr>
          </a:p>
        </p:txBody>
      </p:sp>
      <p:sp>
        <p:nvSpPr>
          <p:cNvPr id="11" name="Rectangle 10">
            <a:extLst>
              <a:ext uri="{FF2B5EF4-FFF2-40B4-BE49-F238E27FC236}">
                <a16:creationId xmlns:a16="http://schemas.microsoft.com/office/drawing/2014/main" id="{78A1C03F-F2F4-C45E-D2BD-504181EFF565}"/>
              </a:ext>
            </a:extLst>
          </p:cNvPr>
          <p:cNvSpPr/>
          <p:nvPr/>
        </p:nvSpPr>
        <p:spPr>
          <a:xfrm>
            <a:off x="3298754" y="4161191"/>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Examine Confusion Matrix: </a:t>
            </a:r>
            <a:r>
              <a:rPr lang="en-GB" dirty="0" err="1">
                <a:solidFill>
                  <a:schemeClr val="tx1"/>
                </a:solidFill>
              </a:rPr>
              <a:t>Analyze</a:t>
            </a:r>
            <a:r>
              <a:rPr lang="en-GB" dirty="0">
                <a:solidFill>
                  <a:schemeClr val="tx1"/>
                </a:solidFill>
              </a:rPr>
              <a:t> the confusion matrix for each model to assess classification performance</a:t>
            </a:r>
            <a:endParaRPr lang="en-SG" dirty="0">
              <a:solidFill>
                <a:schemeClr val="tx1"/>
              </a:solidFill>
            </a:endParaRPr>
          </a:p>
        </p:txBody>
      </p:sp>
      <p:sp>
        <p:nvSpPr>
          <p:cNvPr id="12" name="Rectangle 11">
            <a:extLst>
              <a:ext uri="{FF2B5EF4-FFF2-40B4-BE49-F238E27FC236}">
                <a16:creationId xmlns:a16="http://schemas.microsoft.com/office/drawing/2014/main" id="{5A3C02E4-FE91-1716-8E27-0FA73EFC0334}"/>
              </a:ext>
            </a:extLst>
          </p:cNvPr>
          <p:cNvSpPr/>
          <p:nvPr/>
        </p:nvSpPr>
        <p:spPr>
          <a:xfrm>
            <a:off x="6448820" y="4161190"/>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Evaluate Model Accuracy: </a:t>
            </a:r>
            <a:r>
              <a:rPr lang="en-GB" dirty="0">
                <a:solidFill>
                  <a:schemeClr val="tx1"/>
                </a:solidFill>
              </a:rPr>
              <a:t>Calculate the accuracy of all models on the test data using the .score() method</a:t>
            </a:r>
            <a:endParaRPr lang="en-SG" dirty="0">
              <a:solidFill>
                <a:schemeClr val="tx1"/>
              </a:solidFill>
            </a:endParaRPr>
          </a:p>
        </p:txBody>
      </p:sp>
      <p:sp>
        <p:nvSpPr>
          <p:cNvPr id="13" name="Rectangle 12">
            <a:extLst>
              <a:ext uri="{FF2B5EF4-FFF2-40B4-BE49-F238E27FC236}">
                <a16:creationId xmlns:a16="http://schemas.microsoft.com/office/drawing/2014/main" id="{9021A778-D3D5-2346-B9F3-631D001C9913}"/>
              </a:ext>
            </a:extLst>
          </p:cNvPr>
          <p:cNvSpPr/>
          <p:nvPr/>
        </p:nvSpPr>
        <p:spPr>
          <a:xfrm>
            <a:off x="9583715" y="4161189"/>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Apply </a:t>
            </a:r>
            <a:r>
              <a:rPr lang="en-SG" dirty="0" err="1">
                <a:solidFill>
                  <a:schemeClr val="tx1"/>
                </a:solidFill>
              </a:rPr>
              <a:t>GridSearchCV</a:t>
            </a:r>
            <a:r>
              <a:rPr lang="en-SG" dirty="0">
                <a:solidFill>
                  <a:schemeClr val="tx1"/>
                </a:solidFill>
              </a:rPr>
              <a:t> to Models: </a:t>
            </a:r>
            <a:r>
              <a:rPr lang="en-GB" dirty="0">
                <a:solidFill>
                  <a:schemeClr val="tx1"/>
                </a:solidFill>
              </a:rPr>
              <a:t>Perform hyperparameter tuning for Logistic Regression, SVM, Decision Tree, and KNN models</a:t>
            </a:r>
            <a:endParaRPr lang="en-SG" dirty="0">
              <a:solidFill>
                <a:schemeClr val="tx1"/>
              </a:solidFill>
            </a:endParaRPr>
          </a:p>
        </p:txBody>
      </p:sp>
      <p:sp>
        <p:nvSpPr>
          <p:cNvPr id="14" name="Arrow: Right 13">
            <a:extLst>
              <a:ext uri="{FF2B5EF4-FFF2-40B4-BE49-F238E27FC236}">
                <a16:creationId xmlns:a16="http://schemas.microsoft.com/office/drawing/2014/main" id="{30DC9FDB-EA0A-ABE1-F51D-CAAAB8D469B2}"/>
              </a:ext>
            </a:extLst>
          </p:cNvPr>
          <p:cNvSpPr/>
          <p:nvPr/>
        </p:nvSpPr>
        <p:spPr>
          <a:xfrm>
            <a:off x="2743200" y="2470068"/>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Right 14">
            <a:extLst>
              <a:ext uri="{FF2B5EF4-FFF2-40B4-BE49-F238E27FC236}">
                <a16:creationId xmlns:a16="http://schemas.microsoft.com/office/drawing/2014/main" id="{891B5141-C8A6-8B4A-5DD9-30E8F5236F45}"/>
              </a:ext>
            </a:extLst>
          </p:cNvPr>
          <p:cNvSpPr/>
          <p:nvPr/>
        </p:nvSpPr>
        <p:spPr>
          <a:xfrm>
            <a:off x="5846638" y="245621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Arrow: Right 15">
            <a:extLst>
              <a:ext uri="{FF2B5EF4-FFF2-40B4-BE49-F238E27FC236}">
                <a16:creationId xmlns:a16="http://schemas.microsoft.com/office/drawing/2014/main" id="{F8FD9162-E54C-9155-87B1-94D825A95F7B}"/>
              </a:ext>
            </a:extLst>
          </p:cNvPr>
          <p:cNvSpPr/>
          <p:nvPr/>
        </p:nvSpPr>
        <p:spPr>
          <a:xfrm rot="10800000">
            <a:off x="5850431" y="493308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Arrow: Right 16">
            <a:extLst>
              <a:ext uri="{FF2B5EF4-FFF2-40B4-BE49-F238E27FC236}">
                <a16:creationId xmlns:a16="http://schemas.microsoft.com/office/drawing/2014/main" id="{8C2F2E54-261A-1D95-B514-F37C47A81053}"/>
              </a:ext>
            </a:extLst>
          </p:cNvPr>
          <p:cNvSpPr/>
          <p:nvPr/>
        </p:nvSpPr>
        <p:spPr>
          <a:xfrm>
            <a:off x="8989120" y="245621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Right 17">
            <a:extLst>
              <a:ext uri="{FF2B5EF4-FFF2-40B4-BE49-F238E27FC236}">
                <a16:creationId xmlns:a16="http://schemas.microsoft.com/office/drawing/2014/main" id="{A5B1C061-528C-7042-A69F-DFF21ACBD552}"/>
              </a:ext>
            </a:extLst>
          </p:cNvPr>
          <p:cNvSpPr/>
          <p:nvPr/>
        </p:nvSpPr>
        <p:spPr>
          <a:xfrm rot="10800000">
            <a:off x="8989120" y="4943826"/>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Arrow: Right 18">
            <a:extLst>
              <a:ext uri="{FF2B5EF4-FFF2-40B4-BE49-F238E27FC236}">
                <a16:creationId xmlns:a16="http://schemas.microsoft.com/office/drawing/2014/main" id="{C8DCFB62-D161-A33C-831B-9EBDFD2F04DC}"/>
              </a:ext>
            </a:extLst>
          </p:cNvPr>
          <p:cNvSpPr/>
          <p:nvPr/>
        </p:nvSpPr>
        <p:spPr>
          <a:xfrm rot="10800000">
            <a:off x="2696570" y="4919228"/>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D5EE4BDB-E1F2-0C4D-4882-25F8E255105C}"/>
              </a:ext>
            </a:extLst>
          </p:cNvPr>
          <p:cNvSpPr/>
          <p:nvPr/>
        </p:nvSpPr>
        <p:spPr>
          <a:xfrm rot="5400000">
            <a:off x="10560359" y="370751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2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2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2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203123"/>
            <a:ext cx="11486572" cy="2023269"/>
          </a:xfrm>
          <a:prstGeom prst="rect">
            <a:avLst/>
          </a:prstGeom>
        </p:spPr>
        <p:txBody>
          <a:bodyPr>
            <a:normAutofit/>
          </a:bodyPr>
          <a:lstStyle/>
          <a:p>
            <a:pPr marL="0" indent="0">
              <a:buNone/>
            </a:pPr>
            <a:r>
              <a:rPr lang="en-GB" sz="2200" b="1" dirty="0"/>
              <a:t>Explanation:</a:t>
            </a:r>
          </a:p>
          <a:p>
            <a:pPr>
              <a:buFont typeface="Arial" panose="020B0604020202020204" pitchFamily="34" charset="0"/>
              <a:buChar char="•"/>
            </a:pPr>
            <a:r>
              <a:rPr lang="en-GB" sz="1800" dirty="0"/>
              <a:t>The earliest flights experienced failures, while the most recent flights have all been successful.</a:t>
            </a:r>
          </a:p>
          <a:p>
            <a:pPr>
              <a:buFont typeface="Arial" panose="020B0604020202020204" pitchFamily="34" charset="0"/>
              <a:buChar char="•"/>
            </a:pPr>
            <a:r>
              <a:rPr lang="en-GB" sz="1800" dirty="0"/>
              <a:t>The CCAFS SLC-40 launch site accounts for approximately half of all launches.</a:t>
            </a:r>
          </a:p>
          <a:p>
            <a:pPr>
              <a:buFont typeface="Arial" panose="020B0604020202020204" pitchFamily="34" charset="0"/>
              <a:buChar char="•"/>
            </a:pPr>
            <a:r>
              <a:rPr lang="en-GB" sz="1800" dirty="0"/>
              <a:t>The VAFB SLC-4E and KSC LC-39A launch sites demonstrate higher success rates.</a:t>
            </a:r>
          </a:p>
          <a:p>
            <a:pPr>
              <a:buFont typeface="Arial" panose="020B0604020202020204" pitchFamily="34" charset="0"/>
              <a:buChar char="•"/>
            </a:pPr>
            <a:r>
              <a:rPr lang="en-GB" sz="1800" dirty="0"/>
              <a:t>It can be inferred that newer launches tend to have a higher success rate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4E715A2-997C-0E29-E6AF-F677B2950FD7}"/>
              </a:ext>
            </a:extLst>
          </p:cNvPr>
          <p:cNvPicPr>
            <a:picLocks noChangeAspect="1"/>
          </p:cNvPicPr>
          <p:nvPr/>
        </p:nvPicPr>
        <p:blipFill>
          <a:blip r:embed="rId3"/>
          <a:stretch>
            <a:fillRect/>
          </a:stretch>
        </p:blipFill>
        <p:spPr>
          <a:xfrm>
            <a:off x="399255" y="1555588"/>
            <a:ext cx="11393490" cy="232442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164535"/>
            <a:ext cx="10599061" cy="2106613"/>
          </a:xfrm>
          <a:prstGeom prst="rect">
            <a:avLst/>
          </a:prstGeom>
        </p:spPr>
        <p:txBody>
          <a:bodyPr>
            <a:normAutofit/>
          </a:bodyPr>
          <a:lstStyle/>
          <a:p>
            <a:pPr marL="0" indent="0">
              <a:buNone/>
            </a:pPr>
            <a:r>
              <a:rPr lang="en-GB" sz="2200" b="1" dirty="0"/>
              <a:t>Explanation:</a:t>
            </a:r>
          </a:p>
          <a:p>
            <a:pPr>
              <a:buFont typeface="Arial" panose="020B0604020202020204" pitchFamily="34" charset="0"/>
              <a:buChar char="•"/>
            </a:pPr>
            <a:r>
              <a:rPr lang="en-GB" sz="1800" dirty="0"/>
              <a:t>For all launch sites, success rates tend to increase with higher payload mass.</a:t>
            </a:r>
          </a:p>
          <a:p>
            <a:pPr>
              <a:buFont typeface="Arial" panose="020B0604020202020204" pitchFamily="34" charset="0"/>
              <a:buChar char="•"/>
            </a:pPr>
            <a:r>
              <a:rPr lang="en-GB" sz="1800" dirty="0"/>
              <a:t>The majority of launches with a payload mass exceeding 7000 kg were successful.</a:t>
            </a:r>
          </a:p>
          <a:p>
            <a:pPr>
              <a:buFont typeface="Arial" panose="020B0604020202020204" pitchFamily="34" charset="0"/>
              <a:buChar char="•"/>
            </a:pPr>
            <a:r>
              <a:rPr lang="en-GB" sz="1800" dirty="0"/>
              <a:t>The KSC LC-39A launch site boasts a 100% success rate for payloads weighing less than 5500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5B9ADC9-ED13-1C17-AA3A-7B996C7DC592}"/>
              </a:ext>
            </a:extLst>
          </p:cNvPr>
          <p:cNvPicPr>
            <a:picLocks noChangeAspect="1"/>
          </p:cNvPicPr>
          <p:nvPr/>
        </p:nvPicPr>
        <p:blipFill>
          <a:blip r:embed="rId3"/>
          <a:stretch>
            <a:fillRect/>
          </a:stretch>
        </p:blipFill>
        <p:spPr>
          <a:xfrm>
            <a:off x="375439" y="1669555"/>
            <a:ext cx="11441122" cy="217200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90014"/>
            <a:ext cx="3932238" cy="3811588"/>
          </a:xfrm>
          <a:prstGeom prst="rect">
            <a:avLst/>
          </a:prstGeom>
        </p:spPr>
        <p:txBody>
          <a:bodyPr>
            <a:normAutofit/>
          </a:bodyPr>
          <a:lstStyle/>
          <a:p>
            <a:pPr marL="0" indent="0">
              <a:lnSpc>
                <a:spcPct val="100000"/>
              </a:lnSpc>
              <a:spcBef>
                <a:spcPts val="1400"/>
              </a:spcBef>
              <a:buNone/>
            </a:pPr>
            <a:r>
              <a:rPr lang="en-GB" sz="2200" b="1" dirty="0"/>
              <a:t>Explanation: </a:t>
            </a:r>
          </a:p>
          <a:p>
            <a:pPr>
              <a:lnSpc>
                <a:spcPct val="100000"/>
              </a:lnSpc>
              <a:spcBef>
                <a:spcPts val="1400"/>
              </a:spcBef>
            </a:pPr>
            <a:r>
              <a:rPr lang="en-GB" sz="1800" dirty="0"/>
              <a:t>Orbits with 100% success rate: </a:t>
            </a:r>
          </a:p>
          <a:p>
            <a:pPr lvl="1">
              <a:lnSpc>
                <a:spcPct val="100000"/>
              </a:lnSpc>
              <a:spcBef>
                <a:spcPts val="1400"/>
              </a:spcBef>
            </a:pPr>
            <a:r>
              <a:rPr lang="en-GB" sz="1600" dirty="0"/>
              <a:t>ES-L1, GEO, HEO, SSO </a:t>
            </a:r>
          </a:p>
          <a:p>
            <a:pPr>
              <a:lnSpc>
                <a:spcPct val="100000"/>
              </a:lnSpc>
              <a:spcBef>
                <a:spcPts val="1400"/>
              </a:spcBef>
            </a:pPr>
            <a:r>
              <a:rPr lang="en-GB" sz="1800" dirty="0"/>
              <a:t>Orbits with 0% success rate: </a:t>
            </a:r>
          </a:p>
          <a:p>
            <a:pPr lvl="1">
              <a:lnSpc>
                <a:spcPct val="100000"/>
              </a:lnSpc>
              <a:spcBef>
                <a:spcPts val="1400"/>
              </a:spcBef>
            </a:pPr>
            <a:r>
              <a:rPr lang="en-GB" sz="1600" dirty="0"/>
              <a:t>SO </a:t>
            </a:r>
          </a:p>
          <a:p>
            <a:pPr>
              <a:lnSpc>
                <a:spcPct val="100000"/>
              </a:lnSpc>
              <a:spcBef>
                <a:spcPts val="1400"/>
              </a:spcBef>
            </a:pPr>
            <a:r>
              <a:rPr lang="en-GB" sz="1800" dirty="0"/>
              <a:t>Orbits with success rate between 50% and 85%: </a:t>
            </a:r>
          </a:p>
          <a:p>
            <a:pPr lvl="1">
              <a:lnSpc>
                <a:spcPct val="100000"/>
              </a:lnSpc>
              <a:spcBef>
                <a:spcPts val="1400"/>
              </a:spcBef>
            </a:pPr>
            <a:r>
              <a:rPr lang="en-GB" sz="1600" dirty="0"/>
              <a:t>GTO, ISS, LEO, MEO, PO</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BA112C4-5717-EF1E-7C4B-13ED87E983C5}"/>
              </a:ext>
            </a:extLst>
          </p:cNvPr>
          <p:cNvPicPr>
            <a:picLocks noChangeAspect="1"/>
          </p:cNvPicPr>
          <p:nvPr/>
        </p:nvPicPr>
        <p:blipFill>
          <a:blip r:embed="rId3"/>
          <a:stretch>
            <a:fillRect/>
          </a:stretch>
        </p:blipFill>
        <p:spPr>
          <a:xfrm>
            <a:off x="5356787" y="1424511"/>
            <a:ext cx="5161426" cy="489483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19779"/>
            <a:ext cx="10687961" cy="2573121"/>
          </a:xfrm>
          <a:prstGeom prst="rect">
            <a:avLst/>
          </a:prstGeom>
        </p:spPr>
        <p:txBody>
          <a:bodyPr>
            <a:normAutofit/>
          </a:bodyPr>
          <a:lstStyle/>
          <a:p>
            <a:pPr marL="0" indent="0">
              <a:buNone/>
            </a:pPr>
            <a:r>
              <a:rPr lang="en-GB" sz="2200" b="1" dirty="0"/>
              <a:t>Explanation:</a:t>
            </a:r>
          </a:p>
          <a:p>
            <a:r>
              <a:rPr lang="en-GB" sz="2000" dirty="0"/>
              <a:t>In the LEO orbit, the success rate seems to be influenced by the number of flights.</a:t>
            </a:r>
          </a:p>
          <a:p>
            <a:r>
              <a:rPr lang="en-GB" sz="2000" dirty="0"/>
              <a:t>Conversely, in the GTO orbit, there appears to be no correlation between the success rate and the number of flights.</a:t>
            </a:r>
            <a:endParaRPr lang="en-US" sz="20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F60E589-5224-70E3-8B71-CA39C4D9C3BD}"/>
              </a:ext>
            </a:extLst>
          </p:cNvPr>
          <p:cNvPicPr>
            <a:picLocks noChangeAspect="1"/>
          </p:cNvPicPr>
          <p:nvPr/>
        </p:nvPicPr>
        <p:blipFill>
          <a:blip r:embed="rId3"/>
          <a:stretch>
            <a:fillRect/>
          </a:stretch>
        </p:blipFill>
        <p:spPr>
          <a:xfrm>
            <a:off x="323044" y="1727046"/>
            <a:ext cx="11545911" cy="221010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21379"/>
            <a:ext cx="10515600" cy="2267266"/>
          </a:xfrm>
          <a:prstGeom prst="rect">
            <a:avLst/>
          </a:prstGeom>
        </p:spPr>
        <p:txBody>
          <a:bodyPr>
            <a:normAutofit/>
          </a:bodyPr>
          <a:lstStyle/>
          <a:p>
            <a:pPr marL="0" indent="0">
              <a:buNone/>
            </a:pPr>
            <a:r>
              <a:rPr lang="en-GB" sz="2200" b="1" dirty="0"/>
              <a:t>Explanation:</a:t>
            </a:r>
          </a:p>
          <a:p>
            <a:pPr>
              <a:buFont typeface="Arial" panose="020B0604020202020204" pitchFamily="34" charset="0"/>
              <a:buChar char="•"/>
            </a:pPr>
            <a:r>
              <a:rPr lang="en-GB" sz="1800" dirty="0"/>
              <a:t>Heavy payloads negatively impact success rates in GTO orbits but have a positive influence on Polar and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1A12B4D-C211-C2F7-FB4E-1CEA0A9B4FB0}"/>
              </a:ext>
            </a:extLst>
          </p:cNvPr>
          <p:cNvPicPr>
            <a:picLocks noChangeAspect="1"/>
          </p:cNvPicPr>
          <p:nvPr/>
        </p:nvPicPr>
        <p:blipFill>
          <a:blip r:embed="rId3"/>
          <a:stretch>
            <a:fillRect/>
          </a:stretch>
        </p:blipFill>
        <p:spPr>
          <a:xfrm>
            <a:off x="318281" y="1685767"/>
            <a:ext cx="11555438" cy="226726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6389" y="1849767"/>
            <a:ext cx="3932238" cy="3811588"/>
          </a:xfrm>
          <a:prstGeom prst="rect">
            <a:avLst/>
          </a:prstGeom>
        </p:spPr>
        <p:txBody>
          <a:bodyPr>
            <a:normAutofit/>
          </a:bodyPr>
          <a:lstStyle/>
          <a:p>
            <a:endParaRPr lang="en-GB" sz="1600" dirty="0"/>
          </a:p>
          <a:p>
            <a:pPr marL="0" indent="0">
              <a:buNone/>
            </a:pPr>
            <a:r>
              <a:rPr lang="en-GB" sz="2200" b="1" dirty="0"/>
              <a:t>Explanation:</a:t>
            </a:r>
          </a:p>
          <a:p>
            <a:pPr>
              <a:buFont typeface="Arial" panose="020B0604020202020204" pitchFamily="34" charset="0"/>
              <a:buChar char="•"/>
            </a:pPr>
            <a:r>
              <a:rPr lang="en-GB" sz="1800" dirty="0"/>
              <a:t>The success rate steadily increased from 2013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C3F6AB4-D17A-0A81-9D89-607334C539BF}"/>
              </a:ext>
            </a:extLst>
          </p:cNvPr>
          <p:cNvPicPr>
            <a:picLocks noChangeAspect="1"/>
          </p:cNvPicPr>
          <p:nvPr/>
        </p:nvPicPr>
        <p:blipFill>
          <a:blip r:embed="rId3"/>
          <a:stretch>
            <a:fillRect/>
          </a:stretch>
        </p:blipFill>
        <p:spPr>
          <a:xfrm>
            <a:off x="5413656" y="1485549"/>
            <a:ext cx="5871955" cy="454002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377"/>
            <a:ext cx="10515599" cy="4351338"/>
          </a:xfrm>
          <a:prstGeom prst="rect">
            <a:avLst/>
          </a:prstGeom>
        </p:spPr>
        <p:txBody>
          <a:bodyPr>
            <a:normAutofit/>
          </a:bodyPr>
          <a:lstStyle/>
          <a:p>
            <a:pPr marL="0" indent="0">
              <a:buNone/>
            </a:pPr>
            <a:r>
              <a:rPr lang="en-GB" sz="2200" b="1" dirty="0"/>
              <a:t>Explanation:</a:t>
            </a:r>
          </a:p>
          <a:p>
            <a:pPr>
              <a:buFont typeface="Arial" panose="020B0604020202020204" pitchFamily="34" charset="0"/>
              <a:buChar char="•"/>
            </a:pPr>
            <a:r>
              <a:rPr lang="en-GB" sz="1800" dirty="0"/>
              <a:t>Displaying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6A524753-DF66-F89B-07E2-06F5C9AEC74F}"/>
              </a:ext>
            </a:extLst>
          </p:cNvPr>
          <p:cNvPicPr>
            <a:picLocks noChangeAspect="1"/>
          </p:cNvPicPr>
          <p:nvPr/>
        </p:nvPicPr>
        <p:blipFill>
          <a:blip r:embed="rId3"/>
          <a:stretch>
            <a:fillRect/>
          </a:stretch>
        </p:blipFill>
        <p:spPr>
          <a:xfrm>
            <a:off x="770012" y="3046814"/>
            <a:ext cx="10515600" cy="256059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6710" y="1645660"/>
            <a:ext cx="9745589" cy="4351338"/>
          </a:xfrm>
          <a:prstGeom prst="rect">
            <a:avLst/>
          </a:prstGeom>
        </p:spPr>
        <p:txBody>
          <a:bodyPr>
            <a:normAutofit/>
          </a:bodyPr>
          <a:lstStyle/>
          <a:p>
            <a:pPr marL="0" indent="0">
              <a:lnSpc>
                <a:spcPct val="100000"/>
              </a:lnSpc>
              <a:spcBef>
                <a:spcPts val="1400"/>
              </a:spcBef>
              <a:buNone/>
            </a:pPr>
            <a:r>
              <a:rPr lang="en-GB" sz="2200" b="1" dirty="0"/>
              <a:t>Explanation:</a:t>
            </a:r>
          </a:p>
          <a:p>
            <a:pPr>
              <a:lnSpc>
                <a:spcPct val="100000"/>
              </a:lnSpc>
              <a:spcBef>
                <a:spcPts val="1400"/>
              </a:spcBef>
            </a:pPr>
            <a:r>
              <a:rPr lang="en-GB" sz="1800" dirty="0"/>
              <a:t>Listing the unique launch site names associated with the space missions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FE381A5-B37D-6269-C2D2-34FB9358EFEC}"/>
              </a:ext>
            </a:extLst>
          </p:cNvPr>
          <p:cNvPicPr>
            <a:picLocks noChangeAspect="1"/>
          </p:cNvPicPr>
          <p:nvPr/>
        </p:nvPicPr>
        <p:blipFill>
          <a:blip r:embed="rId3"/>
          <a:stretch>
            <a:fillRect/>
          </a:stretch>
        </p:blipFill>
        <p:spPr>
          <a:xfrm>
            <a:off x="2377718" y="2672558"/>
            <a:ext cx="7063571" cy="36905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11446F0-65FC-F6A8-35A7-E728D362BD7F}"/>
              </a:ext>
            </a:extLst>
          </p:cNvPr>
          <p:cNvPicPr>
            <a:picLocks noChangeAspect="1"/>
          </p:cNvPicPr>
          <p:nvPr/>
        </p:nvPicPr>
        <p:blipFill>
          <a:blip r:embed="rId3"/>
          <a:stretch>
            <a:fillRect/>
          </a:stretch>
        </p:blipFill>
        <p:spPr>
          <a:xfrm>
            <a:off x="442123" y="3073399"/>
            <a:ext cx="11307753" cy="1762371"/>
          </a:xfrm>
          <a:prstGeom prst="rect">
            <a:avLst/>
          </a:prstGeom>
        </p:spPr>
      </p:pic>
      <p:sp>
        <p:nvSpPr>
          <p:cNvPr id="7" name="Content Placeholder 4">
            <a:extLst>
              <a:ext uri="{FF2B5EF4-FFF2-40B4-BE49-F238E27FC236}">
                <a16:creationId xmlns:a16="http://schemas.microsoft.com/office/drawing/2014/main" id="{666908DF-35A6-DA77-9AF5-5783E76E7C22}"/>
              </a:ext>
            </a:extLst>
          </p:cNvPr>
          <p:cNvSpPr txBox="1">
            <a:spLocks/>
          </p:cNvSpPr>
          <p:nvPr/>
        </p:nvSpPr>
        <p:spPr>
          <a:xfrm>
            <a:off x="1036710" y="164566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Displaying the total payload mass carried by boosters launched by NASA (CRS)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5A2049CB-1A17-FDF1-63D4-80E0E81B2597}"/>
              </a:ext>
            </a:extLst>
          </p:cNvPr>
          <p:cNvSpPr txBox="1">
            <a:spLocks/>
          </p:cNvSpPr>
          <p:nvPr/>
        </p:nvSpPr>
        <p:spPr>
          <a:xfrm>
            <a:off x="1036710" y="164566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Displaying average payload mass carried by booster version F9 v1.1</a:t>
            </a:r>
            <a:endParaRPr lang="en-US" sz="18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DD16E0A6-E2E9-36CC-18A8-090DD8D21057}"/>
              </a:ext>
            </a:extLst>
          </p:cNvPr>
          <p:cNvPicPr>
            <a:picLocks noChangeAspect="1"/>
          </p:cNvPicPr>
          <p:nvPr/>
        </p:nvPicPr>
        <p:blipFill>
          <a:blip r:embed="rId3"/>
          <a:stretch>
            <a:fillRect/>
          </a:stretch>
        </p:blipFill>
        <p:spPr>
          <a:xfrm>
            <a:off x="527860" y="2911564"/>
            <a:ext cx="11136279" cy="1819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8360DB1-43AA-E45D-CE0E-CB2124C1BA6D}"/>
              </a:ext>
            </a:extLst>
          </p:cNvPr>
          <p:cNvPicPr>
            <a:picLocks noChangeAspect="1"/>
          </p:cNvPicPr>
          <p:nvPr/>
        </p:nvPicPr>
        <p:blipFill>
          <a:blip r:embed="rId3"/>
          <a:stretch>
            <a:fillRect/>
          </a:stretch>
        </p:blipFill>
        <p:spPr>
          <a:xfrm>
            <a:off x="412040" y="2699266"/>
            <a:ext cx="11231542" cy="1714739"/>
          </a:xfrm>
          <a:prstGeom prst="rect">
            <a:avLst/>
          </a:prstGeom>
        </p:spPr>
      </p:pic>
      <p:sp>
        <p:nvSpPr>
          <p:cNvPr id="7" name="Content Placeholder 4">
            <a:extLst>
              <a:ext uri="{FF2B5EF4-FFF2-40B4-BE49-F238E27FC236}">
                <a16:creationId xmlns:a16="http://schemas.microsoft.com/office/drawing/2014/main" id="{FCF4F180-31FB-87C3-BBE2-577151D28726}"/>
              </a:ext>
            </a:extLst>
          </p:cNvPr>
          <p:cNvSpPr txBox="1">
            <a:spLocks/>
          </p:cNvSpPr>
          <p:nvPr/>
        </p:nvSpPr>
        <p:spPr>
          <a:xfrm>
            <a:off x="1036710" y="164566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Listing the date when the first successful landing outcome in ground pad was achieved</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EF79472-D9E0-7DC5-A5B3-EC5E69D417B3}"/>
              </a:ext>
            </a:extLst>
          </p:cNvPr>
          <p:cNvPicPr>
            <a:picLocks noChangeAspect="1"/>
          </p:cNvPicPr>
          <p:nvPr/>
        </p:nvPicPr>
        <p:blipFill>
          <a:blip r:embed="rId3"/>
          <a:stretch>
            <a:fillRect/>
          </a:stretch>
        </p:blipFill>
        <p:spPr>
          <a:xfrm>
            <a:off x="513571" y="2887445"/>
            <a:ext cx="11164858" cy="3115110"/>
          </a:xfrm>
          <a:prstGeom prst="rect">
            <a:avLst/>
          </a:prstGeom>
        </p:spPr>
      </p:pic>
      <p:sp>
        <p:nvSpPr>
          <p:cNvPr id="6" name="Content Placeholder 4">
            <a:extLst>
              <a:ext uri="{FF2B5EF4-FFF2-40B4-BE49-F238E27FC236}">
                <a16:creationId xmlns:a16="http://schemas.microsoft.com/office/drawing/2014/main" id="{A33198CB-BFF2-E778-F8E7-5AE4FBC86A6D}"/>
              </a:ext>
            </a:extLst>
          </p:cNvPr>
          <p:cNvSpPr txBox="1">
            <a:spLocks/>
          </p:cNvSpPr>
          <p:nvPr/>
        </p:nvSpPr>
        <p:spPr>
          <a:xfrm>
            <a:off x="1036710" y="164566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Listing the names of the boosters which have success in drone ship and have payload mass greater than 4000 but less than 6000</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5023" y="1294410"/>
            <a:ext cx="10515600" cy="482138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GB" sz="1400" dirty="0"/>
              <a:t>Data collection </a:t>
            </a:r>
          </a:p>
          <a:p>
            <a:pPr lvl="1">
              <a:lnSpc>
                <a:spcPct val="100000"/>
              </a:lnSpc>
              <a:spcBef>
                <a:spcPts val="1400"/>
              </a:spcBef>
            </a:pPr>
            <a:r>
              <a:rPr lang="en-GB" sz="1400" dirty="0"/>
              <a:t>Data wrangling </a:t>
            </a:r>
          </a:p>
          <a:p>
            <a:pPr lvl="1">
              <a:lnSpc>
                <a:spcPct val="100000"/>
              </a:lnSpc>
              <a:spcBef>
                <a:spcPts val="1400"/>
              </a:spcBef>
            </a:pPr>
            <a:r>
              <a:rPr lang="en-GB" sz="1400" dirty="0"/>
              <a:t>Exploratory Data Analysis with Data Visualization </a:t>
            </a:r>
          </a:p>
          <a:p>
            <a:pPr lvl="1">
              <a:lnSpc>
                <a:spcPct val="100000"/>
              </a:lnSpc>
              <a:spcBef>
                <a:spcPts val="1400"/>
              </a:spcBef>
            </a:pPr>
            <a:r>
              <a:rPr lang="en-GB" sz="1400" dirty="0"/>
              <a:t>Exploratory Data Analysis with SQL </a:t>
            </a:r>
          </a:p>
          <a:p>
            <a:pPr lvl="1">
              <a:lnSpc>
                <a:spcPct val="100000"/>
              </a:lnSpc>
              <a:spcBef>
                <a:spcPts val="1400"/>
              </a:spcBef>
            </a:pPr>
            <a:r>
              <a:rPr lang="en-GB" sz="1400" dirty="0"/>
              <a:t>Building an interactive map with Folium </a:t>
            </a:r>
          </a:p>
          <a:p>
            <a:pPr lvl="1">
              <a:lnSpc>
                <a:spcPct val="100000"/>
              </a:lnSpc>
              <a:spcBef>
                <a:spcPts val="1400"/>
              </a:spcBef>
            </a:pPr>
            <a:r>
              <a:rPr lang="en-GB" sz="1400" dirty="0"/>
              <a:t>Building a Dashboard with </a:t>
            </a:r>
            <a:r>
              <a:rPr lang="en-GB" sz="1400" dirty="0" err="1"/>
              <a:t>Plotly</a:t>
            </a:r>
            <a:r>
              <a:rPr lang="en-GB" sz="1400" dirty="0"/>
              <a:t> Dash </a:t>
            </a:r>
          </a:p>
          <a:p>
            <a:pPr lvl="1">
              <a:lnSpc>
                <a:spcPct val="100000"/>
              </a:lnSpc>
              <a:spcBef>
                <a:spcPts val="1400"/>
              </a:spcBef>
            </a:pPr>
            <a:r>
              <a:rPr lang="en-GB" sz="1400" dirty="0"/>
              <a:t>Predictive analysis (</a:t>
            </a:r>
            <a:r>
              <a:rPr lang="en-GB" sz="1400" dirty="0" err="1"/>
              <a:t>Classiication</a:t>
            </a:r>
            <a:r>
              <a:rPr lang="en-GB" sz="1400" dirty="0"/>
              <a:t>)</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GB" sz="1400" dirty="0"/>
              <a:t>Exploratory Data Analysis results </a:t>
            </a:r>
          </a:p>
          <a:p>
            <a:pPr lvl="1">
              <a:lnSpc>
                <a:spcPct val="100000"/>
              </a:lnSpc>
              <a:spcBef>
                <a:spcPts val="1400"/>
              </a:spcBef>
            </a:pPr>
            <a:r>
              <a:rPr lang="en-GB" sz="1400" dirty="0"/>
              <a:t>Interactive analytics demo in screenshots </a:t>
            </a:r>
          </a:p>
          <a:p>
            <a:pPr lvl="1">
              <a:lnSpc>
                <a:spcPct val="100000"/>
              </a:lnSpc>
              <a:spcBef>
                <a:spcPts val="1400"/>
              </a:spcBef>
            </a:pPr>
            <a:r>
              <a:rPr lang="en-GB" sz="1400" dirty="0"/>
              <a:t>Predictive analysis results</a:t>
            </a: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74B0D48-0035-F2D2-5380-85BCBE4B15C4}"/>
              </a:ext>
            </a:extLst>
          </p:cNvPr>
          <p:cNvPicPr>
            <a:picLocks noChangeAspect="1"/>
          </p:cNvPicPr>
          <p:nvPr/>
        </p:nvPicPr>
        <p:blipFill>
          <a:blip r:embed="rId3"/>
          <a:stretch>
            <a:fillRect/>
          </a:stretch>
        </p:blipFill>
        <p:spPr>
          <a:xfrm>
            <a:off x="523097" y="2870008"/>
            <a:ext cx="11145805" cy="2743583"/>
          </a:xfrm>
          <a:prstGeom prst="rect">
            <a:avLst/>
          </a:prstGeom>
        </p:spPr>
      </p:pic>
      <p:sp>
        <p:nvSpPr>
          <p:cNvPr id="7" name="Content Placeholder 4">
            <a:extLst>
              <a:ext uri="{FF2B5EF4-FFF2-40B4-BE49-F238E27FC236}">
                <a16:creationId xmlns:a16="http://schemas.microsoft.com/office/drawing/2014/main" id="{F8C614B9-38B0-D1F1-DCDF-0DC7FB4D226A}"/>
              </a:ext>
            </a:extLst>
          </p:cNvPr>
          <p:cNvSpPr txBox="1">
            <a:spLocks/>
          </p:cNvSpPr>
          <p:nvPr/>
        </p:nvSpPr>
        <p:spPr>
          <a:xfrm>
            <a:off x="1036710" y="164566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Listing the total number of successful and failure mission outcomes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CD1648F-E191-264E-5B39-2240ACAE0FB2}"/>
              </a:ext>
            </a:extLst>
          </p:cNvPr>
          <p:cNvPicPr>
            <a:picLocks noChangeAspect="1"/>
          </p:cNvPicPr>
          <p:nvPr/>
        </p:nvPicPr>
        <p:blipFill>
          <a:blip r:embed="rId3"/>
          <a:stretch>
            <a:fillRect/>
          </a:stretch>
        </p:blipFill>
        <p:spPr>
          <a:xfrm>
            <a:off x="2487787" y="2743211"/>
            <a:ext cx="7080047" cy="3549062"/>
          </a:xfrm>
          <a:prstGeom prst="rect">
            <a:avLst/>
          </a:prstGeom>
        </p:spPr>
      </p:pic>
      <p:sp>
        <p:nvSpPr>
          <p:cNvPr id="7" name="Content Placeholder 4">
            <a:extLst>
              <a:ext uri="{FF2B5EF4-FFF2-40B4-BE49-F238E27FC236}">
                <a16:creationId xmlns:a16="http://schemas.microsoft.com/office/drawing/2014/main" id="{46EAA865-50F9-9ACE-08D2-D2021B1D6623}"/>
              </a:ext>
            </a:extLst>
          </p:cNvPr>
          <p:cNvSpPr txBox="1">
            <a:spLocks/>
          </p:cNvSpPr>
          <p:nvPr/>
        </p:nvSpPr>
        <p:spPr>
          <a:xfrm>
            <a:off x="1036710" y="164566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Listing the names of the booster versions which have carried the maximum payload mass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A5BFECF-FA3A-7EAD-8303-F349E2A0514E}"/>
              </a:ext>
            </a:extLst>
          </p:cNvPr>
          <p:cNvPicPr>
            <a:picLocks noChangeAspect="1"/>
          </p:cNvPicPr>
          <p:nvPr/>
        </p:nvPicPr>
        <p:blipFill>
          <a:blip r:embed="rId3"/>
          <a:stretch>
            <a:fillRect/>
          </a:stretch>
        </p:blipFill>
        <p:spPr>
          <a:xfrm>
            <a:off x="537387" y="2957356"/>
            <a:ext cx="11117226" cy="2238687"/>
          </a:xfrm>
          <a:prstGeom prst="rect">
            <a:avLst/>
          </a:prstGeom>
        </p:spPr>
      </p:pic>
      <p:sp>
        <p:nvSpPr>
          <p:cNvPr id="7" name="Content Placeholder 4">
            <a:extLst>
              <a:ext uri="{FF2B5EF4-FFF2-40B4-BE49-F238E27FC236}">
                <a16:creationId xmlns:a16="http://schemas.microsoft.com/office/drawing/2014/main" id="{A690E2A7-5553-19F3-52B6-BE631E2A7B3E}"/>
              </a:ext>
            </a:extLst>
          </p:cNvPr>
          <p:cNvSpPr txBox="1">
            <a:spLocks/>
          </p:cNvSpPr>
          <p:nvPr/>
        </p:nvSpPr>
        <p:spPr>
          <a:xfrm>
            <a:off x="1036710" y="164566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Listing the failed landing outcomes in drone ship, their booster versions and launch site names for the months in year 2015</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6F396950-A492-F018-DA77-1E637B675E99}"/>
              </a:ext>
            </a:extLst>
          </p:cNvPr>
          <p:cNvPicPr>
            <a:picLocks noChangeAspect="1"/>
          </p:cNvPicPr>
          <p:nvPr/>
        </p:nvPicPr>
        <p:blipFill>
          <a:blip r:embed="rId3"/>
          <a:stretch>
            <a:fillRect/>
          </a:stretch>
        </p:blipFill>
        <p:spPr>
          <a:xfrm>
            <a:off x="2240441" y="2982293"/>
            <a:ext cx="7574740" cy="3220399"/>
          </a:xfrm>
          <a:prstGeom prst="rect">
            <a:avLst/>
          </a:prstGeom>
        </p:spPr>
      </p:pic>
      <p:sp>
        <p:nvSpPr>
          <p:cNvPr id="9" name="Content Placeholder 4">
            <a:extLst>
              <a:ext uri="{FF2B5EF4-FFF2-40B4-BE49-F238E27FC236}">
                <a16:creationId xmlns:a16="http://schemas.microsoft.com/office/drawing/2014/main" id="{2CDA8C30-6EE5-3FDA-003B-525BDB0EB09B}"/>
              </a:ext>
            </a:extLst>
          </p:cNvPr>
          <p:cNvSpPr txBox="1">
            <a:spLocks/>
          </p:cNvSpPr>
          <p:nvPr/>
        </p:nvSpPr>
        <p:spPr>
          <a:xfrm>
            <a:off x="1036710" y="164566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Ranking the frequency of landing outcomes (e.g., "Failure (drone ship)" or "Success (ground pad)") between the dates 2010-06-04 and 2017-03-20 in descending order</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2400" dirty="0">
                <a:solidFill>
                  <a:srgbClr val="0B49CB"/>
                </a:solidFill>
                <a:latin typeface="Abadi"/>
              </a:rPr>
              <a:t>Markers indicating the locations of all launch sites displayed on a global map</a:t>
            </a:r>
            <a:endParaRPr lang="en-US" sz="2400" dirty="0">
              <a:solidFill>
                <a:srgbClr val="0B49CB"/>
              </a:solidFill>
              <a:latin typeface="Abadi"/>
            </a:endParaRPr>
          </a:p>
        </p:txBody>
      </p:sp>
      <p:pic>
        <p:nvPicPr>
          <p:cNvPr id="10" name="Picture 9">
            <a:extLst>
              <a:ext uri="{FF2B5EF4-FFF2-40B4-BE49-F238E27FC236}">
                <a16:creationId xmlns:a16="http://schemas.microsoft.com/office/drawing/2014/main" id="{C0194BE0-5DE0-01D4-4359-BEEDAAEBF624}"/>
              </a:ext>
            </a:extLst>
          </p:cNvPr>
          <p:cNvPicPr>
            <a:picLocks noChangeAspect="1"/>
          </p:cNvPicPr>
          <p:nvPr/>
        </p:nvPicPr>
        <p:blipFill>
          <a:blip r:embed="rId3"/>
          <a:srcRect t="805" b="805"/>
          <a:stretch/>
        </p:blipFill>
        <p:spPr>
          <a:xfrm>
            <a:off x="6096000" y="1683847"/>
            <a:ext cx="4972960" cy="4199725"/>
          </a:xfrm>
          <a:prstGeom prst="rect">
            <a:avLst/>
          </a:prstGeom>
        </p:spPr>
      </p:pic>
      <p:sp>
        <p:nvSpPr>
          <p:cNvPr id="11" name="Content Placeholder 4">
            <a:extLst>
              <a:ext uri="{FF2B5EF4-FFF2-40B4-BE49-F238E27FC236}">
                <a16:creationId xmlns:a16="http://schemas.microsoft.com/office/drawing/2014/main" id="{F4DF2252-E279-ED02-6E20-ADDEDD0E5CA8}"/>
              </a:ext>
            </a:extLst>
          </p:cNvPr>
          <p:cNvSpPr txBox="1">
            <a:spLocks/>
          </p:cNvSpPr>
          <p:nvPr/>
        </p:nvSpPr>
        <p:spPr>
          <a:xfrm>
            <a:off x="1036710" y="1645660"/>
            <a:ext cx="497296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Most launch sites are located near the equator. This is because the Earth's rotation is fastest at the equator, with the surface moving at approximately 1670 km/hour. When a spacecraft is launched from the equator, it retains this rotational speed due to inertia, which helps the spacecraft achieve the velocity needed to stay in orbit.</a:t>
            </a:r>
          </a:p>
          <a:p>
            <a:pPr>
              <a:lnSpc>
                <a:spcPct val="100000"/>
              </a:lnSpc>
              <a:spcBef>
                <a:spcPts val="1400"/>
              </a:spcBef>
            </a:pPr>
            <a:r>
              <a:rPr lang="en-GB" sz="1800" dirty="0"/>
              <a:t>All launch sites are positioned close to the coast. Launching rockets over the ocean minimizes risks associated with debris falling or explosions, ensuring safety for populated areas.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Colour-coded markers representing launch records on the map</a:t>
            </a:r>
            <a:endParaRPr lang="en-US" dirty="0">
              <a:solidFill>
                <a:srgbClr val="0B49CB"/>
              </a:solidFill>
              <a:latin typeface="Abadi"/>
            </a:endParaRPr>
          </a:p>
        </p:txBody>
      </p:sp>
      <p:sp>
        <p:nvSpPr>
          <p:cNvPr id="6" name="Content Placeholder 4">
            <a:extLst>
              <a:ext uri="{FF2B5EF4-FFF2-40B4-BE49-F238E27FC236}">
                <a16:creationId xmlns:a16="http://schemas.microsoft.com/office/drawing/2014/main" id="{016D8B01-97F1-96CF-8F8B-3E6AE60F6F09}"/>
              </a:ext>
            </a:extLst>
          </p:cNvPr>
          <p:cNvSpPr txBox="1">
            <a:spLocks/>
          </p:cNvSpPr>
          <p:nvPr/>
        </p:nvSpPr>
        <p:spPr>
          <a:xfrm>
            <a:off x="1036711" y="1645660"/>
            <a:ext cx="484338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The color-coded markers allow for easy identification of launch sites with relatively low success rates:</a:t>
            </a:r>
          </a:p>
          <a:p>
            <a:pPr lvl="1">
              <a:lnSpc>
                <a:spcPct val="100000"/>
              </a:lnSpc>
              <a:spcBef>
                <a:spcPts val="1400"/>
              </a:spcBef>
            </a:pPr>
            <a:r>
              <a:rPr lang="en-GB" sz="1600" dirty="0"/>
              <a:t>Green Marker: Indicates a successful launch</a:t>
            </a:r>
          </a:p>
          <a:p>
            <a:pPr lvl="1">
              <a:lnSpc>
                <a:spcPct val="100000"/>
              </a:lnSpc>
              <a:spcBef>
                <a:spcPts val="1400"/>
              </a:spcBef>
            </a:pPr>
            <a:r>
              <a:rPr lang="en-GB" sz="1600" dirty="0"/>
              <a:t>Red Marker: Indicates a failed launch</a:t>
            </a:r>
          </a:p>
          <a:p>
            <a:pPr>
              <a:lnSpc>
                <a:spcPct val="100000"/>
              </a:lnSpc>
              <a:spcBef>
                <a:spcPts val="1400"/>
              </a:spcBef>
            </a:pPr>
            <a:r>
              <a:rPr lang="en-GB" sz="1800" dirty="0"/>
              <a:t>The CCAFS SLC-40 launch site demonstrates a low success rate.</a:t>
            </a:r>
            <a:endParaRPr lang="en-US" sz="18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D9C8CAF9-67B7-EA11-CD4F-CE5CC8C4AC5C}"/>
              </a:ext>
            </a:extLst>
          </p:cNvPr>
          <p:cNvPicPr>
            <a:picLocks noChangeAspect="1"/>
          </p:cNvPicPr>
          <p:nvPr/>
        </p:nvPicPr>
        <p:blipFill>
          <a:blip r:embed="rId3"/>
          <a:stretch>
            <a:fillRect/>
          </a:stretch>
        </p:blipFill>
        <p:spPr>
          <a:xfrm>
            <a:off x="6293077" y="1552361"/>
            <a:ext cx="4843389" cy="44306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Distance between launch site CCAFS SLC-40 and its proximities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3223187-9DA3-09BA-78ED-F7CEEC71AFD3}"/>
              </a:ext>
            </a:extLst>
          </p:cNvPr>
          <p:cNvPicPr>
            <a:picLocks noChangeAspect="1"/>
          </p:cNvPicPr>
          <p:nvPr/>
        </p:nvPicPr>
        <p:blipFill>
          <a:blip r:embed="rId3"/>
          <a:stretch>
            <a:fillRect/>
          </a:stretch>
        </p:blipFill>
        <p:spPr>
          <a:xfrm>
            <a:off x="5718898" y="2592698"/>
            <a:ext cx="5991748" cy="2225506"/>
          </a:xfrm>
          <a:prstGeom prst="rect">
            <a:avLst/>
          </a:prstGeom>
        </p:spPr>
      </p:pic>
      <p:sp>
        <p:nvSpPr>
          <p:cNvPr id="6" name="Content Placeholder 4">
            <a:extLst>
              <a:ext uri="{FF2B5EF4-FFF2-40B4-BE49-F238E27FC236}">
                <a16:creationId xmlns:a16="http://schemas.microsoft.com/office/drawing/2014/main" id="{7C0A06E7-1338-357D-41FD-A33BB3472C19}"/>
              </a:ext>
            </a:extLst>
          </p:cNvPr>
          <p:cNvSpPr txBox="1">
            <a:spLocks/>
          </p:cNvSpPr>
          <p:nvPr/>
        </p:nvSpPr>
        <p:spPr>
          <a:xfrm>
            <a:off x="541412" y="1601934"/>
            <a:ext cx="4950234" cy="420703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From the visual analysis of the launch site CCAFS SLC-40, we can observe that it is:</a:t>
            </a:r>
          </a:p>
          <a:p>
            <a:pPr lvl="1">
              <a:lnSpc>
                <a:spcPct val="100000"/>
              </a:lnSpc>
              <a:spcBef>
                <a:spcPts val="1400"/>
              </a:spcBef>
            </a:pPr>
            <a:r>
              <a:rPr lang="en-GB" sz="1600" dirty="0"/>
              <a:t>Relatively close to a railway (21.97 km away)</a:t>
            </a:r>
          </a:p>
          <a:p>
            <a:pPr lvl="1">
              <a:lnSpc>
                <a:spcPct val="100000"/>
              </a:lnSpc>
              <a:spcBef>
                <a:spcPts val="1400"/>
              </a:spcBef>
            </a:pPr>
            <a:r>
              <a:rPr lang="en-GB" sz="1600" dirty="0"/>
              <a:t>Relatively close to a highway (26.9 km away)</a:t>
            </a:r>
          </a:p>
          <a:p>
            <a:pPr lvl="1">
              <a:lnSpc>
                <a:spcPct val="100000"/>
              </a:lnSpc>
              <a:spcBef>
                <a:spcPts val="1400"/>
              </a:spcBef>
            </a:pPr>
            <a:r>
              <a:rPr lang="en-GB" sz="1600" dirty="0"/>
              <a:t>Very close to the coastline (0.86 km away)</a:t>
            </a:r>
          </a:p>
          <a:p>
            <a:pPr>
              <a:lnSpc>
                <a:spcPct val="100000"/>
              </a:lnSpc>
              <a:spcBef>
                <a:spcPts val="1400"/>
              </a:spcBef>
            </a:pPr>
            <a:r>
              <a:rPr lang="en-GB" sz="1800" dirty="0"/>
              <a:t>Additionally, the launch site CCAFS SLC-40 maintains a safe distance from its closest city, Titusville, at 23.21 km</a:t>
            </a:r>
          </a:p>
          <a:p>
            <a:pPr>
              <a:lnSpc>
                <a:spcPct val="100000"/>
              </a:lnSpc>
              <a:spcBef>
                <a:spcPts val="1400"/>
              </a:spcBef>
            </a:pPr>
            <a:r>
              <a:rPr lang="en-GB" sz="1800" dirty="0"/>
              <a:t>Considering the high speeds of failed rockets, which can cover distances of 20-25 km in a matter of seconds, it is clear that the proximity to populated areas and infrastructure like highways and railways poses some risk. However, the location close to the coastline minimizes the danger of debris falling into urban or heavily populated areas, enhancing safety for nearby residents and infrastructure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Total count of successful launches across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FF5C361F-F197-762F-9B5F-FB9AA9B13F8E}"/>
              </a:ext>
            </a:extLst>
          </p:cNvPr>
          <p:cNvPicPr>
            <a:picLocks noChangeAspect="1"/>
          </p:cNvPicPr>
          <p:nvPr/>
        </p:nvPicPr>
        <p:blipFill>
          <a:blip r:embed="rId3"/>
          <a:stretch>
            <a:fillRect/>
          </a:stretch>
        </p:blipFill>
        <p:spPr>
          <a:xfrm>
            <a:off x="5033075" y="1835089"/>
            <a:ext cx="6887536" cy="3972479"/>
          </a:xfrm>
          <a:prstGeom prst="rect">
            <a:avLst/>
          </a:prstGeom>
        </p:spPr>
      </p:pic>
      <p:sp>
        <p:nvSpPr>
          <p:cNvPr id="6" name="Content Placeholder 4">
            <a:extLst>
              <a:ext uri="{FF2B5EF4-FFF2-40B4-BE49-F238E27FC236}">
                <a16:creationId xmlns:a16="http://schemas.microsoft.com/office/drawing/2014/main" id="{F279751C-2F2C-73B3-1E8E-BEFF6233AE52}"/>
              </a:ext>
            </a:extLst>
          </p:cNvPr>
          <p:cNvSpPr txBox="1">
            <a:spLocks/>
          </p:cNvSpPr>
          <p:nvPr/>
        </p:nvSpPr>
        <p:spPr>
          <a:xfrm>
            <a:off x="1036711" y="1645660"/>
            <a:ext cx="35606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The chart clearly indicates that KSC LC-39A has the highest number of successful launches among all the sites.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282534"/>
            <a:ext cx="10530114" cy="5036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GB" sz="1800" dirty="0"/>
              <a:t>SpaceX has established itself as the most successful company of the commercial space age, revolutionizing space travel by making it more affordable. The company advertises Falcon 9 rocket launches at a cost of $62 million, significantly lower than the $165 million charged by other providers. </a:t>
            </a:r>
          </a:p>
          <a:p>
            <a:pPr lvl="1">
              <a:spcBef>
                <a:spcPts val="1400"/>
              </a:spcBef>
            </a:pPr>
            <a:r>
              <a:rPr lang="en-GB" sz="1800" dirty="0"/>
              <a:t>This cost efficiency is largely due to SpaceX's ability to reuse the first stage of its rockets. By leveraging public data and machine learning models, we aim to predict whether SpaceX will be able to reuse the first stage for a given launch.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GB" sz="1800" dirty="0"/>
              <a:t>How do factors like payload mass, launch site, number of flights, and orbit type influence the success of the first-stage landing?</a:t>
            </a:r>
          </a:p>
          <a:p>
            <a:pPr lvl="1">
              <a:spcBef>
                <a:spcPts val="1400"/>
              </a:spcBef>
            </a:pPr>
            <a:r>
              <a:rPr lang="en-GB" sz="1800" dirty="0"/>
              <a:t>Has the success rate of landings improved over the years?</a:t>
            </a:r>
          </a:p>
          <a:p>
            <a:pPr lvl="1">
              <a:spcBef>
                <a:spcPts val="1400"/>
              </a:spcBef>
            </a:pPr>
            <a:r>
              <a:rPr lang="en-GB" sz="1800" dirty="0"/>
              <a:t>Which algorithm is the most effective for binary classification in this scenario?</a:t>
            </a:r>
            <a:endParaRPr lang="en-US" sz="18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The launch site with the highest success rate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AF47637-022B-E436-96C7-448B7570AC91}"/>
              </a:ext>
            </a:extLst>
          </p:cNvPr>
          <p:cNvPicPr>
            <a:picLocks noChangeAspect="1"/>
          </p:cNvPicPr>
          <p:nvPr/>
        </p:nvPicPr>
        <p:blipFill>
          <a:blip r:embed="rId3"/>
          <a:stretch>
            <a:fillRect/>
          </a:stretch>
        </p:blipFill>
        <p:spPr>
          <a:xfrm>
            <a:off x="770011" y="3015481"/>
            <a:ext cx="10515600" cy="3188867"/>
          </a:xfrm>
          <a:prstGeom prst="rect">
            <a:avLst/>
          </a:prstGeom>
        </p:spPr>
      </p:pic>
      <p:sp>
        <p:nvSpPr>
          <p:cNvPr id="6" name="Content Placeholder 4">
            <a:extLst>
              <a:ext uri="{FF2B5EF4-FFF2-40B4-BE49-F238E27FC236}">
                <a16:creationId xmlns:a16="http://schemas.microsoft.com/office/drawing/2014/main" id="{C4E2E306-1DE1-5456-7C3C-6FFAB2DEFF15}"/>
              </a:ext>
            </a:extLst>
          </p:cNvPr>
          <p:cNvSpPr txBox="1">
            <a:spLocks/>
          </p:cNvSpPr>
          <p:nvPr/>
        </p:nvSpPr>
        <p:spPr>
          <a:xfrm>
            <a:off x="1036711" y="1645660"/>
            <a:ext cx="102489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KSC LC-39A has the highest launch success rate (76.9%) with 10 successful and only had 3 failed landings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Relationship between Payload Mass and Launch Outcome across all sites</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F12B99AA-9E8A-07C0-5701-80158321A8FC}"/>
              </a:ext>
            </a:extLst>
          </p:cNvPr>
          <p:cNvPicPr>
            <a:picLocks noChangeAspect="1"/>
          </p:cNvPicPr>
          <p:nvPr/>
        </p:nvPicPr>
        <p:blipFill>
          <a:blip r:embed="rId3"/>
          <a:stretch>
            <a:fillRect/>
          </a:stretch>
        </p:blipFill>
        <p:spPr>
          <a:xfrm>
            <a:off x="5666771" y="1749641"/>
            <a:ext cx="6096001" cy="2149259"/>
          </a:xfrm>
          <a:prstGeom prst="rect">
            <a:avLst/>
          </a:prstGeom>
        </p:spPr>
      </p:pic>
      <p:pic>
        <p:nvPicPr>
          <p:cNvPr id="9" name="Picture 8">
            <a:extLst>
              <a:ext uri="{FF2B5EF4-FFF2-40B4-BE49-F238E27FC236}">
                <a16:creationId xmlns:a16="http://schemas.microsoft.com/office/drawing/2014/main" id="{B732A1B2-F4DD-B317-0297-021BA5512678}"/>
              </a:ext>
            </a:extLst>
          </p:cNvPr>
          <p:cNvPicPr>
            <a:picLocks noChangeAspect="1"/>
          </p:cNvPicPr>
          <p:nvPr/>
        </p:nvPicPr>
        <p:blipFill>
          <a:blip r:embed="rId4"/>
          <a:stretch>
            <a:fillRect/>
          </a:stretch>
        </p:blipFill>
        <p:spPr>
          <a:xfrm>
            <a:off x="5666771" y="3876313"/>
            <a:ext cx="6091002" cy="2149260"/>
          </a:xfrm>
          <a:prstGeom prst="rect">
            <a:avLst/>
          </a:prstGeom>
        </p:spPr>
      </p:pic>
      <p:sp>
        <p:nvSpPr>
          <p:cNvPr id="10" name="Content Placeholder 4">
            <a:extLst>
              <a:ext uri="{FF2B5EF4-FFF2-40B4-BE49-F238E27FC236}">
                <a16:creationId xmlns:a16="http://schemas.microsoft.com/office/drawing/2014/main" id="{930CBABE-A7E5-BD8C-A201-E7D2286AB68A}"/>
              </a:ext>
            </a:extLst>
          </p:cNvPr>
          <p:cNvSpPr txBox="1">
            <a:spLocks/>
          </p:cNvSpPr>
          <p:nvPr/>
        </p:nvSpPr>
        <p:spPr>
          <a:xfrm>
            <a:off x="1036711" y="1645660"/>
            <a:ext cx="35606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The charts indicate that payloads ranging from 2000 to 5500 kg achieve the highest success rate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B654C3BB-7779-B51E-C770-B97402955BEE}"/>
              </a:ext>
            </a:extLst>
          </p:cNvPr>
          <p:cNvSpPr txBox="1">
            <a:spLocks/>
          </p:cNvSpPr>
          <p:nvPr/>
        </p:nvSpPr>
        <p:spPr>
          <a:xfrm>
            <a:off x="1036711" y="1645660"/>
            <a:ext cx="4411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a:t>The Test Set scores do not provide a definitive conclusion on which method performs best.</a:t>
            </a:r>
          </a:p>
          <a:p>
            <a:pPr>
              <a:lnSpc>
                <a:spcPct val="100000"/>
              </a:lnSpc>
              <a:spcBef>
                <a:spcPts val="1400"/>
              </a:spcBef>
            </a:pPr>
            <a:r>
              <a:rPr lang="en-GB" sz="1800" dirty="0"/>
              <a:t>The identical Test Set scores may result from the small sample size (18 samples). To address this, all methods were evaluated using the entire dataset.</a:t>
            </a:r>
          </a:p>
          <a:p>
            <a:pPr>
              <a:lnSpc>
                <a:spcPct val="100000"/>
              </a:lnSpc>
              <a:spcBef>
                <a:spcPts val="1400"/>
              </a:spcBef>
            </a:pPr>
            <a:r>
              <a:rPr lang="en-GB" sz="1800" dirty="0"/>
              <a:t>The results from the full dataset confirm that the Decision Tree Model is the best-performing model, achieving both higher scores and the highest accuracy.</a:t>
            </a:r>
            <a:endParaRPr lang="en-US" sz="18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3990ED4D-57AF-04E0-E159-98D18E09BC30}"/>
              </a:ext>
            </a:extLst>
          </p:cNvPr>
          <p:cNvPicPr>
            <a:picLocks noChangeAspect="1"/>
          </p:cNvPicPr>
          <p:nvPr/>
        </p:nvPicPr>
        <p:blipFill>
          <a:blip r:embed="rId3"/>
          <a:stretch>
            <a:fillRect/>
          </a:stretch>
        </p:blipFill>
        <p:spPr>
          <a:xfrm>
            <a:off x="5874986" y="2327178"/>
            <a:ext cx="5039428" cy="1390844"/>
          </a:xfrm>
          <a:prstGeom prst="rect">
            <a:avLst/>
          </a:prstGeom>
        </p:spPr>
      </p:pic>
      <p:pic>
        <p:nvPicPr>
          <p:cNvPr id="10" name="Picture 9">
            <a:extLst>
              <a:ext uri="{FF2B5EF4-FFF2-40B4-BE49-F238E27FC236}">
                <a16:creationId xmlns:a16="http://schemas.microsoft.com/office/drawing/2014/main" id="{FAFE2910-8FC4-E41B-C9FF-7BA5714BAC62}"/>
              </a:ext>
            </a:extLst>
          </p:cNvPr>
          <p:cNvPicPr>
            <a:picLocks noChangeAspect="1"/>
          </p:cNvPicPr>
          <p:nvPr/>
        </p:nvPicPr>
        <p:blipFill>
          <a:blip r:embed="rId4"/>
          <a:stretch>
            <a:fillRect/>
          </a:stretch>
        </p:blipFill>
        <p:spPr>
          <a:xfrm>
            <a:off x="5874986" y="4306778"/>
            <a:ext cx="5048955" cy="1571844"/>
          </a:xfrm>
          <a:prstGeom prst="rect">
            <a:avLst/>
          </a:prstGeom>
        </p:spPr>
      </p:pic>
      <p:sp>
        <p:nvSpPr>
          <p:cNvPr id="11" name="TextBox 10">
            <a:extLst>
              <a:ext uri="{FF2B5EF4-FFF2-40B4-BE49-F238E27FC236}">
                <a16:creationId xmlns:a16="http://schemas.microsoft.com/office/drawing/2014/main" id="{F3F0A302-BAC7-9700-CDFF-F46359D40FDB}"/>
              </a:ext>
            </a:extLst>
          </p:cNvPr>
          <p:cNvSpPr txBox="1"/>
          <p:nvPr/>
        </p:nvSpPr>
        <p:spPr>
          <a:xfrm>
            <a:off x="5884513" y="1955800"/>
            <a:ext cx="5039428" cy="371378"/>
          </a:xfrm>
          <a:prstGeom prst="rect">
            <a:avLst/>
          </a:prstGeom>
          <a:noFill/>
        </p:spPr>
        <p:txBody>
          <a:bodyPr wrap="square" rtlCol="0">
            <a:spAutoFit/>
          </a:bodyPr>
          <a:lstStyle/>
          <a:p>
            <a:pPr algn="ctr"/>
            <a:r>
              <a:rPr lang="en-GB" b="1" dirty="0"/>
              <a:t>Scores and Accuracy of the Test Set</a:t>
            </a:r>
            <a:endParaRPr lang="en-SG" b="1" dirty="0"/>
          </a:p>
        </p:txBody>
      </p:sp>
      <p:sp>
        <p:nvSpPr>
          <p:cNvPr id="12" name="TextBox 11">
            <a:extLst>
              <a:ext uri="{FF2B5EF4-FFF2-40B4-BE49-F238E27FC236}">
                <a16:creationId xmlns:a16="http://schemas.microsoft.com/office/drawing/2014/main" id="{B00FD4D5-2131-1C41-21BB-58820A6AD992}"/>
              </a:ext>
            </a:extLst>
          </p:cNvPr>
          <p:cNvSpPr txBox="1"/>
          <p:nvPr/>
        </p:nvSpPr>
        <p:spPr>
          <a:xfrm>
            <a:off x="5874986" y="3872813"/>
            <a:ext cx="5039428" cy="371378"/>
          </a:xfrm>
          <a:prstGeom prst="rect">
            <a:avLst/>
          </a:prstGeom>
          <a:noFill/>
        </p:spPr>
        <p:txBody>
          <a:bodyPr wrap="square" rtlCol="0">
            <a:spAutoFit/>
          </a:bodyPr>
          <a:lstStyle/>
          <a:p>
            <a:pPr algn="ctr"/>
            <a:r>
              <a:rPr lang="en-GB" b="1" dirty="0"/>
              <a:t>Scores and Accuracy of the Entire Data Set</a:t>
            </a:r>
            <a:endParaRPr lang="en-SG" b="1"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C535A5E-7D2B-C5F4-AF7C-0493EE1AA61A}"/>
              </a:ext>
            </a:extLst>
          </p:cNvPr>
          <p:cNvPicPr>
            <a:picLocks noChangeAspect="1"/>
          </p:cNvPicPr>
          <p:nvPr/>
        </p:nvPicPr>
        <p:blipFill>
          <a:blip r:embed="rId3"/>
          <a:stretch>
            <a:fillRect/>
          </a:stretch>
        </p:blipFill>
        <p:spPr>
          <a:xfrm>
            <a:off x="6027811" y="1580413"/>
            <a:ext cx="5084049" cy="4172687"/>
          </a:xfrm>
          <a:prstGeom prst="rect">
            <a:avLst/>
          </a:prstGeom>
        </p:spPr>
      </p:pic>
      <p:sp>
        <p:nvSpPr>
          <p:cNvPr id="6" name="Content Placeholder 4">
            <a:extLst>
              <a:ext uri="{FF2B5EF4-FFF2-40B4-BE49-F238E27FC236}">
                <a16:creationId xmlns:a16="http://schemas.microsoft.com/office/drawing/2014/main" id="{3437054D-624C-656B-9A71-FF54340BB018}"/>
              </a:ext>
            </a:extLst>
          </p:cNvPr>
          <p:cNvSpPr txBox="1">
            <a:spLocks/>
          </p:cNvSpPr>
          <p:nvPr/>
        </p:nvSpPr>
        <p:spPr>
          <a:xfrm>
            <a:off x="1036711" y="1645660"/>
            <a:ext cx="4411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b="1" dirty="0"/>
              <a:t>Explanation:</a:t>
            </a:r>
          </a:p>
          <a:p>
            <a:pPr>
              <a:lnSpc>
                <a:spcPct val="100000"/>
              </a:lnSpc>
              <a:spcBef>
                <a:spcPts val="1400"/>
              </a:spcBef>
            </a:pPr>
            <a:r>
              <a:rPr lang="en-GB" sz="1800" dirty="0" err="1"/>
              <a:t>Analyzing</a:t>
            </a:r>
            <a:r>
              <a:rPr lang="en-GB" sz="1800" dirty="0"/>
              <a:t> the confusion matrix reveals that logistic regression effectively distinguishes between the different classes. However, the primary issue lies in the occurrence of false positives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8600"/>
            <a:ext cx="10515600" cy="4292600"/>
          </a:xfrm>
          <a:prstGeom prst="rect">
            <a:avLst/>
          </a:prstGeom>
        </p:spPr>
        <p:txBody>
          <a:bodyPr>
            <a:normAutofit/>
          </a:bodyPr>
          <a:lstStyle/>
          <a:p>
            <a:pPr>
              <a:lnSpc>
                <a:spcPct val="100000"/>
              </a:lnSpc>
              <a:spcBef>
                <a:spcPts val="1400"/>
              </a:spcBef>
            </a:pPr>
            <a:r>
              <a:rPr lang="en-GB" sz="2000" dirty="0"/>
              <a:t>The Decision Tree Model has proven to be the most effective algorithm for this dataset.</a:t>
            </a:r>
          </a:p>
          <a:p>
            <a:pPr>
              <a:lnSpc>
                <a:spcPct val="100000"/>
              </a:lnSpc>
              <a:spcBef>
                <a:spcPts val="1400"/>
              </a:spcBef>
            </a:pPr>
            <a:r>
              <a:rPr lang="en-GB" sz="2000" dirty="0"/>
              <a:t>Launches with lower payload masses tend to achieve better success rates compared to those with higher payloads.</a:t>
            </a:r>
          </a:p>
          <a:p>
            <a:pPr>
              <a:lnSpc>
                <a:spcPct val="100000"/>
              </a:lnSpc>
              <a:spcBef>
                <a:spcPts val="1400"/>
              </a:spcBef>
            </a:pPr>
            <a:r>
              <a:rPr lang="en-GB" sz="2000" dirty="0"/>
              <a:t>Most launch sites are strategically located near the equator, taking advantage of the Earth's rotational speed, and all sites are positioned close to the coast for safety reasons.</a:t>
            </a:r>
          </a:p>
          <a:p>
            <a:pPr>
              <a:lnSpc>
                <a:spcPct val="100000"/>
              </a:lnSpc>
              <a:spcBef>
                <a:spcPts val="1400"/>
              </a:spcBef>
            </a:pPr>
            <a:r>
              <a:rPr lang="en-GB" sz="2000" dirty="0"/>
              <a:t>The success rate of launches has shown a steady increase over the years.</a:t>
            </a:r>
          </a:p>
          <a:p>
            <a:pPr>
              <a:lnSpc>
                <a:spcPct val="100000"/>
              </a:lnSpc>
              <a:spcBef>
                <a:spcPts val="1400"/>
              </a:spcBef>
            </a:pPr>
            <a:r>
              <a:rPr lang="en-GB" sz="2000" dirty="0"/>
              <a:t>Among all the sites, KSC LC-39A has the highest success rate for launches.</a:t>
            </a:r>
          </a:p>
          <a:p>
            <a:pPr>
              <a:lnSpc>
                <a:spcPct val="100000"/>
              </a:lnSpc>
              <a:spcBef>
                <a:spcPts val="1400"/>
              </a:spcBef>
            </a:pPr>
            <a:r>
              <a:rPr lang="en-GB" sz="2000" dirty="0"/>
              <a:t>Orbits such as ES-L1, GEO, HEO, and SSO demonstrate a 100% success rate.</a:t>
            </a:r>
            <a:endParaRPr lang="en-US" sz="2000"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https://www.ibm.com/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https://www.coursera.org/professional-certificates/ibm-data-science#instructors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https://www.coursera.org/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2350"/>
            <a:ext cx="10104817" cy="560565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GB" sz="6400" dirty="0"/>
              <a:t>Using SpaceX Rest API </a:t>
            </a:r>
          </a:p>
          <a:p>
            <a:pPr lvl="1">
              <a:lnSpc>
                <a:spcPct val="120000"/>
              </a:lnSpc>
              <a:spcBef>
                <a:spcPts val="1400"/>
              </a:spcBef>
            </a:pPr>
            <a:r>
              <a:rPr lang="en-GB" sz="6400" dirty="0"/>
              <a:t>Using Web Scrapping from Wikipedia</a:t>
            </a:r>
            <a:endParaRPr lang="en-US" sz="64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GB" sz="6400" dirty="0"/>
              <a:t>Filtering the data </a:t>
            </a:r>
          </a:p>
          <a:p>
            <a:pPr lvl="1">
              <a:lnSpc>
                <a:spcPct val="120000"/>
              </a:lnSpc>
              <a:spcBef>
                <a:spcPts val="1400"/>
              </a:spcBef>
            </a:pPr>
            <a:r>
              <a:rPr lang="en-GB" sz="6400" dirty="0"/>
              <a:t>Dealing with missing values </a:t>
            </a:r>
          </a:p>
          <a:p>
            <a:pPr lvl="1">
              <a:lnSpc>
                <a:spcPct val="120000"/>
              </a:lnSpc>
              <a:spcBef>
                <a:spcPts val="1400"/>
              </a:spcBef>
            </a:pPr>
            <a:r>
              <a:rPr lang="en-GB" sz="6400" dirty="0"/>
              <a:t>Using One Hot Encoding to prepare the data to a binary </a:t>
            </a:r>
            <a:r>
              <a:rPr lang="en-GB" sz="6400" dirty="0" err="1"/>
              <a:t>classiication</a:t>
            </a:r>
            <a:endParaRPr lang="en-US" sz="64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GB" sz="6400" dirty="0"/>
              <a:t>Building, tuning and evaluation of </a:t>
            </a:r>
            <a:r>
              <a:rPr lang="en-GB" sz="6400" dirty="0" err="1"/>
              <a:t>classiication</a:t>
            </a:r>
            <a:r>
              <a:rPr lang="en-GB" sz="6400" dirty="0"/>
              <a:t> models to ensure the best results</a:t>
            </a:r>
            <a:endParaRPr lang="en-US" sz="6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data collection process combined API requests from the SpaceX REST API with web scraping of data from a table in SpaceX's Wikipedia entry. Both methods were utilized to gather comprehensive information about the launches, ensuring a more detailed and thorough analysis.</a:t>
            </a:r>
          </a:p>
          <a:p>
            <a:pPr>
              <a:lnSpc>
                <a:spcPct val="100000"/>
              </a:lnSpc>
              <a:spcBef>
                <a:spcPts val="1400"/>
              </a:spcBef>
            </a:pPr>
            <a:r>
              <a:rPr lang="en-US" sz="2200" dirty="0">
                <a:solidFill>
                  <a:schemeClr val="accent3">
                    <a:lumMod val="25000"/>
                  </a:schemeClr>
                </a:solidFill>
                <a:latin typeface="Abadi" panose="020B0604020104020204" pitchFamily="34" charset="0"/>
              </a:rPr>
              <a:t>Data Columns are obtained by using SpaceX REST API:</a:t>
            </a:r>
          </a:p>
          <a:p>
            <a:pPr lvl="1">
              <a:spcBef>
                <a:spcPts val="1400"/>
              </a:spcBef>
              <a:buFont typeface="Arial"/>
              <a:buChar char="•"/>
            </a:pPr>
            <a:r>
              <a:rPr lang="en-US" sz="1800" dirty="0" err="1">
                <a:solidFill>
                  <a:srgbClr val="0070C0"/>
                </a:solidFill>
                <a:latin typeface="IBM Plex Mono Text" panose="020B0509050203000203" pitchFamily="49" charset="0"/>
              </a:rPr>
              <a:t>FlightNumber</a:t>
            </a:r>
            <a:r>
              <a:rPr lang="en-US" sz="1800" dirty="0">
                <a:solidFill>
                  <a:srgbClr val="0070C0"/>
                </a:solidFill>
                <a:latin typeface="IBM Plex Mono Text" panose="020B0509050203000203" pitchFamily="49" charset="0"/>
              </a:rPr>
              <a:t>, Date, </a:t>
            </a:r>
            <a:r>
              <a:rPr lang="en-US" sz="1800" dirty="0" err="1">
                <a:solidFill>
                  <a:srgbClr val="0070C0"/>
                </a:solidFill>
                <a:latin typeface="IBM Plex Mono Text" panose="020B0509050203000203" pitchFamily="49" charset="0"/>
              </a:rPr>
              <a:t>BoosterVersion</a:t>
            </a:r>
            <a:r>
              <a:rPr lang="en-US" sz="1800" dirty="0">
                <a:solidFill>
                  <a:srgbClr val="0070C0"/>
                </a:solidFill>
                <a:latin typeface="IBM Plex Mono Text" panose="020B0509050203000203" pitchFamily="49" charset="0"/>
              </a:rPr>
              <a:t>, </a:t>
            </a:r>
            <a:r>
              <a:rPr lang="en-US" sz="1800" dirty="0" err="1">
                <a:solidFill>
                  <a:srgbClr val="0070C0"/>
                </a:solidFill>
                <a:latin typeface="IBM Plex Mono Text" panose="020B0509050203000203" pitchFamily="49" charset="0"/>
              </a:rPr>
              <a:t>PayloadMass</a:t>
            </a:r>
            <a:r>
              <a:rPr lang="en-US" sz="1800" dirty="0">
                <a:solidFill>
                  <a:srgbClr val="0070C0"/>
                </a:solidFill>
                <a:latin typeface="IBM Plex Mono Text" panose="020B0509050203000203" pitchFamily="49" charset="0"/>
              </a:rPr>
              <a:t>, Orbit, </a:t>
            </a:r>
            <a:r>
              <a:rPr lang="en-US" sz="1800" dirty="0" err="1">
                <a:solidFill>
                  <a:srgbClr val="0070C0"/>
                </a:solidFill>
                <a:latin typeface="IBM Plex Mono Text" panose="020B0509050203000203" pitchFamily="49" charset="0"/>
              </a:rPr>
              <a:t>LaunchSite</a:t>
            </a:r>
            <a:r>
              <a:rPr lang="en-US" sz="1800" dirty="0">
                <a:solidFill>
                  <a:srgbClr val="0070C0"/>
                </a:solidFill>
                <a:latin typeface="IBM Plex Mono Text" panose="020B0509050203000203" pitchFamily="49" charset="0"/>
              </a:rPr>
              <a:t>, Outcome, Flights, </a:t>
            </a:r>
            <a:r>
              <a:rPr lang="en-US" sz="1800" dirty="0" err="1">
                <a:solidFill>
                  <a:srgbClr val="0070C0"/>
                </a:solidFill>
                <a:latin typeface="IBM Plex Mono Text" panose="020B0509050203000203" pitchFamily="49" charset="0"/>
              </a:rPr>
              <a:t>GridFins</a:t>
            </a:r>
            <a:r>
              <a:rPr lang="en-US" sz="1800" dirty="0">
                <a:solidFill>
                  <a:srgbClr val="0070C0"/>
                </a:solidFill>
                <a:latin typeface="IBM Plex Mono Text" panose="020B0509050203000203" pitchFamily="49" charset="0"/>
              </a:rPr>
              <a:t>, Reused, Legs, </a:t>
            </a:r>
            <a:r>
              <a:rPr lang="en-US" sz="1800" dirty="0" err="1">
                <a:solidFill>
                  <a:srgbClr val="0070C0"/>
                </a:solidFill>
                <a:latin typeface="IBM Plex Mono Text" panose="020B0509050203000203" pitchFamily="49" charset="0"/>
              </a:rPr>
              <a:t>LandingPad</a:t>
            </a:r>
            <a:r>
              <a:rPr lang="en-US" sz="1800" dirty="0">
                <a:solidFill>
                  <a:srgbClr val="0070C0"/>
                </a:solidFill>
                <a:latin typeface="IBM Plex Mono Text" panose="020B0509050203000203" pitchFamily="49" charset="0"/>
              </a:rPr>
              <a:t>, Block, </a:t>
            </a:r>
            <a:r>
              <a:rPr lang="en-US" sz="1800" dirty="0" err="1">
                <a:solidFill>
                  <a:srgbClr val="0070C0"/>
                </a:solidFill>
                <a:latin typeface="IBM Plex Mono Text" panose="020B0509050203000203" pitchFamily="49" charset="0"/>
              </a:rPr>
              <a:t>ReusedCount</a:t>
            </a:r>
            <a:r>
              <a:rPr lang="en-US" sz="1800" dirty="0">
                <a:solidFill>
                  <a:srgbClr val="0070C0"/>
                </a:solidFill>
                <a:latin typeface="IBM Plex Mono Text" panose="020B0509050203000203" pitchFamily="49"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Data Columns are obtained by using Wikipedia Web Scraping:</a:t>
            </a:r>
          </a:p>
          <a:p>
            <a:pPr lvl="1">
              <a:spcBef>
                <a:spcPts val="1400"/>
              </a:spcBef>
              <a:buFont typeface="Arial"/>
              <a:buChar char="•"/>
            </a:pPr>
            <a:r>
              <a:rPr lang="en-US" sz="1800" dirty="0">
                <a:solidFill>
                  <a:srgbClr val="0070C0"/>
                </a:solidFill>
                <a:latin typeface="IBM Plex Mono Text" panose="020B0509050203000203" pitchFamily="49" charset="0"/>
              </a:rPr>
              <a:t>Flight No., Launch site, Payload, </a:t>
            </a:r>
            <a:r>
              <a:rPr lang="en-US" sz="1800" dirty="0" err="1">
                <a:solidFill>
                  <a:srgbClr val="0070C0"/>
                </a:solidFill>
                <a:latin typeface="IBM Plex Mono Text" panose="020B0509050203000203" pitchFamily="49" charset="0"/>
              </a:rPr>
              <a:t>PayloadMass</a:t>
            </a:r>
            <a:r>
              <a:rPr lang="en-US" sz="1800" dirty="0">
                <a:solidFill>
                  <a:srgbClr val="0070C0"/>
                </a:solidFill>
                <a:latin typeface="IBM Plex Mono Text" panose="020B0509050203000203" pitchFamily="49" charset="0"/>
              </a:rPr>
              <a:t>,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919553" y="6269653"/>
            <a:ext cx="4352893" cy="384035"/>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Data collection API</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endParaRPr>
          </a:p>
        </p:txBody>
      </p:sp>
      <p:sp>
        <p:nvSpPr>
          <p:cNvPr id="7" name="Rectangle 6">
            <a:extLst>
              <a:ext uri="{FF2B5EF4-FFF2-40B4-BE49-F238E27FC236}">
                <a16:creationId xmlns:a16="http://schemas.microsoft.com/office/drawing/2014/main" id="{879A3BB8-5D6E-59E5-766D-1F25CE86085F}"/>
              </a:ext>
            </a:extLst>
          </p:cNvPr>
          <p:cNvSpPr/>
          <p:nvPr/>
        </p:nvSpPr>
        <p:spPr>
          <a:xfrm>
            <a:off x="156270" y="1686295"/>
            <a:ext cx="2444429"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Requesting Rocket Launch Data: </a:t>
            </a:r>
            <a:r>
              <a:rPr lang="en-GB" dirty="0">
                <a:solidFill>
                  <a:schemeClr val="tx1"/>
                </a:solidFill>
              </a:rPr>
              <a:t>Fetch launch data from the SpaceX API</a:t>
            </a:r>
            <a:endParaRPr lang="en-SG" dirty="0">
              <a:solidFill>
                <a:schemeClr val="tx1"/>
              </a:solidFill>
            </a:endParaRPr>
          </a:p>
        </p:txBody>
      </p:sp>
      <p:sp>
        <p:nvSpPr>
          <p:cNvPr id="8" name="Rectangle 7">
            <a:extLst>
              <a:ext uri="{FF2B5EF4-FFF2-40B4-BE49-F238E27FC236}">
                <a16:creationId xmlns:a16="http://schemas.microsoft.com/office/drawing/2014/main" id="{2A0FA59F-8F21-2B5D-8AA0-B67220BCBC45}"/>
              </a:ext>
            </a:extLst>
          </p:cNvPr>
          <p:cNvSpPr/>
          <p:nvPr/>
        </p:nvSpPr>
        <p:spPr>
          <a:xfrm>
            <a:off x="3298754" y="1686296"/>
            <a:ext cx="2444428" cy="187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IBM Plex Mono Text" panose="020B0509050203000203" pitchFamily="49" charset="0"/>
              </a:rPr>
              <a:t>Processing API Response:  </a:t>
            </a:r>
            <a:r>
              <a:rPr lang="en-GB" dirty="0">
                <a:solidFill>
                  <a:schemeClr val="tx1"/>
                </a:solidFill>
                <a:latin typeface="IBM Plex Mono Text" panose="020B0509050203000203" pitchFamily="49" charset="0"/>
              </a:rPr>
              <a:t>Decode the API response using .</a:t>
            </a:r>
            <a:r>
              <a:rPr lang="en-GB" dirty="0" err="1">
                <a:solidFill>
                  <a:schemeClr val="tx1"/>
                </a:solidFill>
                <a:latin typeface="IBM Plex Mono Text" panose="020B0509050203000203" pitchFamily="49" charset="0"/>
              </a:rPr>
              <a:t>json</a:t>
            </a:r>
            <a:r>
              <a:rPr lang="en-GB" dirty="0">
                <a:solidFill>
                  <a:schemeClr val="tx1"/>
                </a:solidFill>
                <a:latin typeface="IBM Plex Mono Text" panose="020B0509050203000203" pitchFamily="49" charset="0"/>
              </a:rPr>
              <a:t>() and convert it into a </a:t>
            </a:r>
            <a:r>
              <a:rPr lang="en-GB" dirty="0" err="1">
                <a:solidFill>
                  <a:schemeClr val="tx1"/>
                </a:solidFill>
                <a:latin typeface="IBM Plex Mono Text" panose="020B0509050203000203" pitchFamily="49" charset="0"/>
              </a:rPr>
              <a:t>DataFrame</a:t>
            </a:r>
            <a:r>
              <a:rPr lang="en-GB" dirty="0">
                <a:solidFill>
                  <a:schemeClr val="tx1"/>
                </a:solidFill>
                <a:latin typeface="IBM Plex Mono Text" panose="020B0509050203000203" pitchFamily="49" charset="0"/>
              </a:rPr>
              <a:t> with </a:t>
            </a:r>
            <a:r>
              <a:rPr lang="en-GB" dirty="0" err="1">
                <a:solidFill>
                  <a:schemeClr val="tx1"/>
                </a:solidFill>
                <a:latin typeface="IBM Plex Mono Text" panose="020B0509050203000203" pitchFamily="49" charset="0"/>
              </a:rPr>
              <a:t>json_normalize</a:t>
            </a:r>
            <a:r>
              <a:rPr lang="en-GB" dirty="0">
                <a:solidFill>
                  <a:schemeClr val="tx1"/>
                </a:solidFill>
                <a:latin typeface="IBM Plex Mono Text" panose="020B0509050203000203" pitchFamily="49" charset="0"/>
              </a:rPr>
              <a:t>()</a:t>
            </a:r>
            <a:endParaRPr lang="en-SG" dirty="0">
              <a:solidFill>
                <a:schemeClr val="tx1"/>
              </a:solidFill>
              <a:latin typeface="IBM Plex Mono Text" panose="020B0509050203000203" pitchFamily="49" charset="0"/>
            </a:endParaRPr>
          </a:p>
        </p:txBody>
      </p:sp>
      <p:sp>
        <p:nvSpPr>
          <p:cNvPr id="9" name="Rectangle 8">
            <a:extLst>
              <a:ext uri="{FF2B5EF4-FFF2-40B4-BE49-F238E27FC236}">
                <a16:creationId xmlns:a16="http://schemas.microsoft.com/office/drawing/2014/main" id="{E02F56DF-5406-8E57-9C24-A6E719EFA8A5}"/>
              </a:ext>
            </a:extLst>
          </p:cNvPr>
          <p:cNvSpPr/>
          <p:nvPr/>
        </p:nvSpPr>
        <p:spPr>
          <a:xfrm>
            <a:off x="6441236" y="1686296"/>
            <a:ext cx="2444427" cy="187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Extracting Launch Details: </a:t>
            </a:r>
            <a:r>
              <a:rPr lang="en-GB" dirty="0">
                <a:solidFill>
                  <a:schemeClr val="tx1"/>
                </a:solidFill>
              </a:rPr>
              <a:t>Retrieve specific details about launches using custom functions applied to the SpaceX API data</a:t>
            </a:r>
            <a:endParaRPr lang="en-SG" dirty="0">
              <a:solidFill>
                <a:schemeClr val="tx1"/>
              </a:solidFill>
            </a:endParaRPr>
          </a:p>
        </p:txBody>
      </p:sp>
      <p:sp>
        <p:nvSpPr>
          <p:cNvPr id="10" name="Rectangle 9">
            <a:extLst>
              <a:ext uri="{FF2B5EF4-FFF2-40B4-BE49-F238E27FC236}">
                <a16:creationId xmlns:a16="http://schemas.microsoft.com/office/drawing/2014/main" id="{D7DF7050-F3BA-1822-7C69-16654BCEF005}"/>
              </a:ext>
            </a:extLst>
          </p:cNvPr>
          <p:cNvSpPr/>
          <p:nvPr/>
        </p:nvSpPr>
        <p:spPr>
          <a:xfrm>
            <a:off x="9583717" y="1686296"/>
            <a:ext cx="2444426" cy="187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Organizing Data: </a:t>
            </a:r>
            <a:r>
              <a:rPr lang="en-GB" dirty="0">
                <a:solidFill>
                  <a:schemeClr val="tx1"/>
                </a:solidFill>
              </a:rPr>
              <a:t>Compile the extracted launch information into a structured dictionary</a:t>
            </a:r>
            <a:endParaRPr lang="en-SG" dirty="0">
              <a:solidFill>
                <a:schemeClr val="tx1"/>
              </a:solidFill>
            </a:endParaRPr>
          </a:p>
        </p:txBody>
      </p:sp>
      <p:sp>
        <p:nvSpPr>
          <p:cNvPr id="13" name="Rectangle 12">
            <a:extLst>
              <a:ext uri="{FF2B5EF4-FFF2-40B4-BE49-F238E27FC236}">
                <a16:creationId xmlns:a16="http://schemas.microsoft.com/office/drawing/2014/main" id="{3E676DBD-EFDE-5815-7F48-2C30E7B3376F}"/>
              </a:ext>
            </a:extLst>
          </p:cNvPr>
          <p:cNvSpPr/>
          <p:nvPr/>
        </p:nvSpPr>
        <p:spPr>
          <a:xfrm>
            <a:off x="9598886" y="4184939"/>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Creating a </a:t>
            </a:r>
            <a:r>
              <a:rPr lang="en-SG" dirty="0" err="1">
                <a:solidFill>
                  <a:schemeClr val="tx1"/>
                </a:solidFill>
              </a:rPr>
              <a:t>DataFrame</a:t>
            </a:r>
            <a:r>
              <a:rPr lang="en-SG" dirty="0">
                <a:solidFill>
                  <a:schemeClr val="tx1"/>
                </a:solidFill>
              </a:rPr>
              <a:t>: </a:t>
            </a:r>
            <a:r>
              <a:rPr lang="en-GB" dirty="0">
                <a:solidFill>
                  <a:schemeClr val="tx1"/>
                </a:solidFill>
              </a:rPr>
              <a:t>Convert the structured dictionary into a Pandas </a:t>
            </a:r>
            <a:r>
              <a:rPr lang="en-GB" dirty="0" err="1">
                <a:solidFill>
                  <a:schemeClr val="tx1"/>
                </a:solidFill>
              </a:rPr>
              <a:t>DataFrame</a:t>
            </a:r>
            <a:r>
              <a:rPr lang="en-GB" dirty="0">
                <a:solidFill>
                  <a:schemeClr val="tx1"/>
                </a:solidFill>
              </a:rPr>
              <a:t> for further processing</a:t>
            </a:r>
            <a:endParaRPr lang="en-SG" dirty="0">
              <a:solidFill>
                <a:schemeClr val="tx1"/>
              </a:solidFill>
            </a:endParaRPr>
          </a:p>
        </p:txBody>
      </p:sp>
      <p:sp>
        <p:nvSpPr>
          <p:cNvPr id="16" name="Rectangle 15">
            <a:extLst>
              <a:ext uri="{FF2B5EF4-FFF2-40B4-BE49-F238E27FC236}">
                <a16:creationId xmlns:a16="http://schemas.microsoft.com/office/drawing/2014/main" id="{4D31149A-AB45-9E60-F595-FC729E9A5067}"/>
              </a:ext>
            </a:extLst>
          </p:cNvPr>
          <p:cNvSpPr/>
          <p:nvPr/>
        </p:nvSpPr>
        <p:spPr>
          <a:xfrm>
            <a:off x="6450715" y="4184939"/>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Filtering Falcon 9 Data: </a:t>
            </a:r>
            <a:r>
              <a:rPr lang="en-GB" dirty="0">
                <a:solidFill>
                  <a:schemeClr val="tx1"/>
                </a:solidFill>
              </a:rPr>
              <a:t>Filter the </a:t>
            </a:r>
            <a:r>
              <a:rPr lang="en-GB" dirty="0" err="1">
                <a:solidFill>
                  <a:schemeClr val="tx1"/>
                </a:solidFill>
              </a:rPr>
              <a:t>DataFrame</a:t>
            </a:r>
            <a:r>
              <a:rPr lang="en-GB" dirty="0">
                <a:solidFill>
                  <a:schemeClr val="tx1"/>
                </a:solidFill>
              </a:rPr>
              <a:t> to retain only records related to Falcon 9 launches</a:t>
            </a:r>
            <a:endParaRPr lang="en-SG" dirty="0">
              <a:solidFill>
                <a:schemeClr val="tx1"/>
              </a:solidFill>
            </a:endParaRPr>
          </a:p>
        </p:txBody>
      </p:sp>
      <p:sp>
        <p:nvSpPr>
          <p:cNvPr id="17" name="Rectangle 16">
            <a:extLst>
              <a:ext uri="{FF2B5EF4-FFF2-40B4-BE49-F238E27FC236}">
                <a16:creationId xmlns:a16="http://schemas.microsoft.com/office/drawing/2014/main" id="{8BB7BB40-73E0-96B4-FC82-EA7C148C898E}"/>
              </a:ext>
            </a:extLst>
          </p:cNvPr>
          <p:cNvSpPr/>
          <p:nvPr/>
        </p:nvSpPr>
        <p:spPr>
          <a:xfrm>
            <a:off x="3304442" y="4184939"/>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Handling Missing Data: </a:t>
            </a:r>
            <a:r>
              <a:rPr lang="en-GB" dirty="0">
                <a:solidFill>
                  <a:schemeClr val="tx1"/>
                </a:solidFill>
              </a:rPr>
              <a:t>Replace missing values in the Payload Mass column with the column's mean value</a:t>
            </a:r>
            <a:endParaRPr lang="en-SG" dirty="0">
              <a:solidFill>
                <a:schemeClr val="tx1"/>
              </a:solidFill>
            </a:endParaRPr>
          </a:p>
        </p:txBody>
      </p:sp>
      <p:sp>
        <p:nvSpPr>
          <p:cNvPr id="18" name="Rectangle 17">
            <a:extLst>
              <a:ext uri="{FF2B5EF4-FFF2-40B4-BE49-F238E27FC236}">
                <a16:creationId xmlns:a16="http://schemas.microsoft.com/office/drawing/2014/main" id="{D23A67F2-6232-3A9D-C7E7-57B7B9A1CE98}"/>
              </a:ext>
            </a:extLst>
          </p:cNvPr>
          <p:cNvSpPr/>
          <p:nvPr/>
        </p:nvSpPr>
        <p:spPr>
          <a:xfrm>
            <a:off x="156271" y="4184938"/>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Exporting Data: </a:t>
            </a:r>
            <a:r>
              <a:rPr lang="en-GB" dirty="0">
                <a:solidFill>
                  <a:schemeClr val="tx1"/>
                </a:solidFill>
              </a:rPr>
              <a:t>Save the processed </a:t>
            </a:r>
            <a:r>
              <a:rPr lang="en-GB" dirty="0" err="1">
                <a:solidFill>
                  <a:schemeClr val="tx1"/>
                </a:solidFill>
              </a:rPr>
              <a:t>DataFrame</a:t>
            </a:r>
            <a:r>
              <a:rPr lang="en-GB" dirty="0">
                <a:solidFill>
                  <a:schemeClr val="tx1"/>
                </a:solidFill>
              </a:rPr>
              <a:t> as a CSV file for further analysis</a:t>
            </a:r>
            <a:endParaRPr lang="en-SG" dirty="0">
              <a:solidFill>
                <a:schemeClr val="tx1"/>
              </a:solidFill>
            </a:endParaRPr>
          </a:p>
        </p:txBody>
      </p:sp>
      <p:sp>
        <p:nvSpPr>
          <p:cNvPr id="23" name="Arrow: Right 22">
            <a:extLst>
              <a:ext uri="{FF2B5EF4-FFF2-40B4-BE49-F238E27FC236}">
                <a16:creationId xmlns:a16="http://schemas.microsoft.com/office/drawing/2014/main" id="{68B31662-DABE-9207-563B-F618C308FF66}"/>
              </a:ext>
            </a:extLst>
          </p:cNvPr>
          <p:cNvSpPr/>
          <p:nvPr/>
        </p:nvSpPr>
        <p:spPr>
          <a:xfrm>
            <a:off x="2743200" y="2470068"/>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Arrow: Right 24">
            <a:extLst>
              <a:ext uri="{FF2B5EF4-FFF2-40B4-BE49-F238E27FC236}">
                <a16:creationId xmlns:a16="http://schemas.microsoft.com/office/drawing/2014/main" id="{13456A0C-DC69-F216-D6F7-0A5743D14322}"/>
              </a:ext>
            </a:extLst>
          </p:cNvPr>
          <p:cNvSpPr/>
          <p:nvPr/>
        </p:nvSpPr>
        <p:spPr>
          <a:xfrm>
            <a:off x="5846638" y="245621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Right 25">
            <a:extLst>
              <a:ext uri="{FF2B5EF4-FFF2-40B4-BE49-F238E27FC236}">
                <a16:creationId xmlns:a16="http://schemas.microsoft.com/office/drawing/2014/main" id="{957B87B8-D45A-AB55-12AD-2A85AB094EE1}"/>
              </a:ext>
            </a:extLst>
          </p:cNvPr>
          <p:cNvSpPr/>
          <p:nvPr/>
        </p:nvSpPr>
        <p:spPr>
          <a:xfrm rot="10800000">
            <a:off x="5850431" y="493308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08CC3585-87C1-3435-9481-5409D2246505}"/>
              </a:ext>
            </a:extLst>
          </p:cNvPr>
          <p:cNvSpPr/>
          <p:nvPr/>
        </p:nvSpPr>
        <p:spPr>
          <a:xfrm>
            <a:off x="8989120" y="245621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883C8754-4B13-B045-AEBE-F70DFDF120B5}"/>
              </a:ext>
            </a:extLst>
          </p:cNvPr>
          <p:cNvSpPr/>
          <p:nvPr/>
        </p:nvSpPr>
        <p:spPr>
          <a:xfrm rot="10800000">
            <a:off x="8989120" y="4943826"/>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Arrow: Right 28">
            <a:extLst>
              <a:ext uri="{FF2B5EF4-FFF2-40B4-BE49-F238E27FC236}">
                <a16:creationId xmlns:a16="http://schemas.microsoft.com/office/drawing/2014/main" id="{896D6FF6-0173-B2B0-E8FB-67D84325058D}"/>
              </a:ext>
            </a:extLst>
          </p:cNvPr>
          <p:cNvSpPr/>
          <p:nvPr/>
        </p:nvSpPr>
        <p:spPr>
          <a:xfrm rot="10800000">
            <a:off x="2696570" y="4919228"/>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Arrow: Right 29">
            <a:extLst>
              <a:ext uri="{FF2B5EF4-FFF2-40B4-BE49-F238E27FC236}">
                <a16:creationId xmlns:a16="http://schemas.microsoft.com/office/drawing/2014/main" id="{3C5067A0-BFB1-45AF-6A56-D6EAE9BBAA0B}"/>
              </a:ext>
            </a:extLst>
          </p:cNvPr>
          <p:cNvSpPr/>
          <p:nvPr/>
        </p:nvSpPr>
        <p:spPr>
          <a:xfrm rot="5400000">
            <a:off x="10560359" y="370751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3D70FA3-35E2-B475-81BD-0A8EF5EF34B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B238D61-2678-70FF-6DC2-86AFE560E5C7}"/>
              </a:ext>
            </a:extLst>
          </p:cNvPr>
          <p:cNvSpPr>
            <a:spLocks noGrp="1"/>
          </p:cNvSpPr>
          <p:nvPr>
            <p:ph type="body" sz="half" idx="4294967295"/>
          </p:nvPr>
        </p:nvSpPr>
        <p:spPr>
          <a:xfrm>
            <a:off x="4237859" y="6269653"/>
            <a:ext cx="3716281" cy="384035"/>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Web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C1F4B86C-C93A-47B6-E4FA-04EFC4DA5AB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4C7C0BFF-F2DF-64F5-4CA5-DA28B86112F2}"/>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7" name="Rectangle 6">
            <a:extLst>
              <a:ext uri="{FF2B5EF4-FFF2-40B4-BE49-F238E27FC236}">
                <a16:creationId xmlns:a16="http://schemas.microsoft.com/office/drawing/2014/main" id="{9AB7C2F1-BB5B-1F42-6710-06B6A7A3AA80}"/>
              </a:ext>
            </a:extLst>
          </p:cNvPr>
          <p:cNvSpPr/>
          <p:nvPr/>
        </p:nvSpPr>
        <p:spPr>
          <a:xfrm>
            <a:off x="156270" y="1686295"/>
            <a:ext cx="2444429"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Request Falcon 9 Launch Data: Retrieve launch data from Wikipedia</a:t>
            </a:r>
            <a:endParaRPr lang="en-SG" dirty="0">
              <a:solidFill>
                <a:schemeClr val="tx1"/>
              </a:solidFill>
            </a:endParaRPr>
          </a:p>
        </p:txBody>
      </p:sp>
      <p:sp>
        <p:nvSpPr>
          <p:cNvPr id="8" name="Rectangle 7">
            <a:extLst>
              <a:ext uri="{FF2B5EF4-FFF2-40B4-BE49-F238E27FC236}">
                <a16:creationId xmlns:a16="http://schemas.microsoft.com/office/drawing/2014/main" id="{4D3982E9-C7BB-472D-C22F-76937AA43B70}"/>
              </a:ext>
            </a:extLst>
          </p:cNvPr>
          <p:cNvSpPr/>
          <p:nvPr/>
        </p:nvSpPr>
        <p:spPr>
          <a:xfrm>
            <a:off x="3298754" y="1686296"/>
            <a:ext cx="2444428" cy="187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Create </a:t>
            </a:r>
            <a:r>
              <a:rPr lang="en-SG" dirty="0" err="1">
                <a:solidFill>
                  <a:schemeClr val="tx1"/>
                </a:solidFill>
              </a:rPr>
              <a:t>BeautifulSoup</a:t>
            </a:r>
            <a:r>
              <a:rPr lang="en-SG" dirty="0">
                <a:solidFill>
                  <a:schemeClr val="tx1"/>
                </a:solidFill>
              </a:rPr>
              <a:t> Object</a:t>
            </a:r>
            <a:r>
              <a:rPr lang="en-SG" dirty="0">
                <a:solidFill>
                  <a:schemeClr val="tx1"/>
                </a:solidFill>
                <a:latin typeface="IBM Plex Mono Text" panose="020B0509050203000203" pitchFamily="49" charset="0"/>
              </a:rPr>
              <a:t>:  </a:t>
            </a:r>
            <a:r>
              <a:rPr lang="en-GB" dirty="0">
                <a:solidFill>
                  <a:schemeClr val="tx1"/>
                </a:solidFill>
              </a:rPr>
              <a:t>Parse the HTML response using </a:t>
            </a:r>
            <a:r>
              <a:rPr lang="en-GB" dirty="0" err="1">
                <a:solidFill>
                  <a:schemeClr val="tx1"/>
                </a:solidFill>
              </a:rPr>
              <a:t>BeautifulSoup</a:t>
            </a:r>
            <a:endParaRPr lang="en-SG" dirty="0">
              <a:solidFill>
                <a:schemeClr val="tx1"/>
              </a:solidFill>
              <a:latin typeface="IBM Plex Mono Text" panose="020B0509050203000203" pitchFamily="49" charset="0"/>
            </a:endParaRPr>
          </a:p>
        </p:txBody>
      </p:sp>
      <p:sp>
        <p:nvSpPr>
          <p:cNvPr id="9" name="Rectangle 8">
            <a:extLst>
              <a:ext uri="{FF2B5EF4-FFF2-40B4-BE49-F238E27FC236}">
                <a16:creationId xmlns:a16="http://schemas.microsoft.com/office/drawing/2014/main" id="{FAC65B2C-841B-D5E5-03DC-CDDFDAD98432}"/>
              </a:ext>
            </a:extLst>
          </p:cNvPr>
          <p:cNvSpPr/>
          <p:nvPr/>
        </p:nvSpPr>
        <p:spPr>
          <a:xfrm>
            <a:off x="6441236" y="1686296"/>
            <a:ext cx="2444427" cy="187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Extract Column Names: </a:t>
            </a:r>
            <a:r>
              <a:rPr lang="en-GB" dirty="0">
                <a:solidFill>
                  <a:schemeClr val="tx1"/>
                </a:solidFill>
              </a:rPr>
              <a:t>Retrieve column headers from the HTML table</a:t>
            </a:r>
            <a:endParaRPr lang="en-SG" dirty="0">
              <a:solidFill>
                <a:schemeClr val="tx1"/>
              </a:solidFill>
            </a:endParaRPr>
          </a:p>
        </p:txBody>
      </p:sp>
      <p:sp>
        <p:nvSpPr>
          <p:cNvPr id="10" name="Rectangle 9">
            <a:extLst>
              <a:ext uri="{FF2B5EF4-FFF2-40B4-BE49-F238E27FC236}">
                <a16:creationId xmlns:a16="http://schemas.microsoft.com/office/drawing/2014/main" id="{82E1AF30-B15C-47A5-90C8-85A5FF9086DB}"/>
              </a:ext>
            </a:extLst>
          </p:cNvPr>
          <p:cNvSpPr/>
          <p:nvPr/>
        </p:nvSpPr>
        <p:spPr>
          <a:xfrm>
            <a:off x="9576132" y="3067526"/>
            <a:ext cx="2444426" cy="18763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Parse HTML Tables: </a:t>
            </a:r>
            <a:r>
              <a:rPr lang="en-GB" dirty="0">
                <a:solidFill>
                  <a:schemeClr val="tx1"/>
                </a:solidFill>
              </a:rPr>
              <a:t>Extract data by processing the HTML table content</a:t>
            </a:r>
            <a:endParaRPr lang="en-SG" dirty="0">
              <a:solidFill>
                <a:schemeClr val="tx1"/>
              </a:solidFill>
            </a:endParaRPr>
          </a:p>
        </p:txBody>
      </p:sp>
      <p:sp>
        <p:nvSpPr>
          <p:cNvPr id="13" name="Rectangle 12">
            <a:extLst>
              <a:ext uri="{FF2B5EF4-FFF2-40B4-BE49-F238E27FC236}">
                <a16:creationId xmlns:a16="http://schemas.microsoft.com/office/drawing/2014/main" id="{C3678150-4ED6-4C87-08B0-BA5645CBAF3B}"/>
              </a:ext>
            </a:extLst>
          </p:cNvPr>
          <p:cNvSpPr/>
          <p:nvPr/>
        </p:nvSpPr>
        <p:spPr>
          <a:xfrm>
            <a:off x="156270" y="4161192"/>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Export Data: </a:t>
            </a:r>
            <a:r>
              <a:rPr lang="en-GB" dirty="0">
                <a:solidFill>
                  <a:schemeClr val="tx1"/>
                </a:solidFill>
              </a:rPr>
              <a:t>Save the processed </a:t>
            </a:r>
            <a:r>
              <a:rPr lang="en-GB" dirty="0" err="1">
                <a:solidFill>
                  <a:schemeClr val="tx1"/>
                </a:solidFill>
              </a:rPr>
              <a:t>DataFrame</a:t>
            </a:r>
            <a:r>
              <a:rPr lang="en-GB" dirty="0">
                <a:solidFill>
                  <a:schemeClr val="tx1"/>
                </a:solidFill>
              </a:rPr>
              <a:t> to a CSV file</a:t>
            </a:r>
            <a:endParaRPr lang="en-SG" dirty="0">
              <a:solidFill>
                <a:schemeClr val="tx1"/>
              </a:solidFill>
            </a:endParaRPr>
          </a:p>
        </p:txBody>
      </p:sp>
      <p:sp>
        <p:nvSpPr>
          <p:cNvPr id="16" name="Rectangle 15">
            <a:extLst>
              <a:ext uri="{FF2B5EF4-FFF2-40B4-BE49-F238E27FC236}">
                <a16:creationId xmlns:a16="http://schemas.microsoft.com/office/drawing/2014/main" id="{F685A62D-B103-C262-C09F-B54651402C8A}"/>
              </a:ext>
            </a:extLst>
          </p:cNvPr>
          <p:cNvSpPr/>
          <p:nvPr/>
        </p:nvSpPr>
        <p:spPr>
          <a:xfrm>
            <a:off x="3298754" y="4161191"/>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Convert to </a:t>
            </a:r>
            <a:r>
              <a:rPr lang="en-SG" dirty="0" err="1">
                <a:solidFill>
                  <a:schemeClr val="tx1"/>
                </a:solidFill>
              </a:rPr>
              <a:t>DataFrame</a:t>
            </a:r>
            <a:r>
              <a:rPr lang="en-SG" dirty="0">
                <a:solidFill>
                  <a:schemeClr val="tx1"/>
                </a:solidFill>
              </a:rPr>
              <a:t>: </a:t>
            </a:r>
            <a:r>
              <a:rPr lang="en-GB" dirty="0">
                <a:solidFill>
                  <a:schemeClr val="tx1"/>
                </a:solidFill>
              </a:rPr>
              <a:t>Create a Pandas </a:t>
            </a:r>
            <a:r>
              <a:rPr lang="en-GB" dirty="0" err="1">
                <a:solidFill>
                  <a:schemeClr val="tx1"/>
                </a:solidFill>
              </a:rPr>
              <a:t>DataFrame</a:t>
            </a:r>
            <a:r>
              <a:rPr lang="en-GB" dirty="0">
                <a:solidFill>
                  <a:schemeClr val="tx1"/>
                </a:solidFill>
              </a:rPr>
              <a:t> from the dictionary</a:t>
            </a:r>
            <a:endParaRPr lang="en-SG" dirty="0">
              <a:solidFill>
                <a:schemeClr val="tx1"/>
              </a:solidFill>
            </a:endParaRPr>
          </a:p>
        </p:txBody>
      </p:sp>
      <p:sp>
        <p:nvSpPr>
          <p:cNvPr id="17" name="Rectangle 16">
            <a:extLst>
              <a:ext uri="{FF2B5EF4-FFF2-40B4-BE49-F238E27FC236}">
                <a16:creationId xmlns:a16="http://schemas.microsoft.com/office/drawing/2014/main" id="{80882063-993E-7797-4CF7-A58EBC146A71}"/>
              </a:ext>
            </a:extLst>
          </p:cNvPr>
          <p:cNvSpPr/>
          <p:nvPr/>
        </p:nvSpPr>
        <p:spPr>
          <a:xfrm>
            <a:off x="6448820" y="4161190"/>
            <a:ext cx="2444428" cy="18763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Construct Dictionary: </a:t>
            </a:r>
            <a:r>
              <a:rPr lang="en-GB" dirty="0">
                <a:solidFill>
                  <a:schemeClr val="tx1"/>
                </a:solidFill>
              </a:rPr>
              <a:t>Organize the parsed data into a structured dictionary</a:t>
            </a:r>
            <a:endParaRPr lang="en-SG" dirty="0">
              <a:solidFill>
                <a:schemeClr val="tx1"/>
              </a:solidFill>
            </a:endParaRPr>
          </a:p>
        </p:txBody>
      </p:sp>
      <p:sp>
        <p:nvSpPr>
          <p:cNvPr id="23" name="Arrow: Right 22">
            <a:extLst>
              <a:ext uri="{FF2B5EF4-FFF2-40B4-BE49-F238E27FC236}">
                <a16:creationId xmlns:a16="http://schemas.microsoft.com/office/drawing/2014/main" id="{1B595F1F-F599-D3E6-A253-B625A0D6F31F}"/>
              </a:ext>
            </a:extLst>
          </p:cNvPr>
          <p:cNvSpPr/>
          <p:nvPr/>
        </p:nvSpPr>
        <p:spPr>
          <a:xfrm>
            <a:off x="2743200" y="2470068"/>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Arrow: Right 24">
            <a:extLst>
              <a:ext uri="{FF2B5EF4-FFF2-40B4-BE49-F238E27FC236}">
                <a16:creationId xmlns:a16="http://schemas.microsoft.com/office/drawing/2014/main" id="{7937B8B9-4413-7097-775C-75C99907D33D}"/>
              </a:ext>
            </a:extLst>
          </p:cNvPr>
          <p:cNvSpPr/>
          <p:nvPr/>
        </p:nvSpPr>
        <p:spPr>
          <a:xfrm>
            <a:off x="5846638" y="245621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Right 25">
            <a:extLst>
              <a:ext uri="{FF2B5EF4-FFF2-40B4-BE49-F238E27FC236}">
                <a16:creationId xmlns:a16="http://schemas.microsoft.com/office/drawing/2014/main" id="{ED9C86CE-0E5D-B179-1EC7-B6BA94E2CAA2}"/>
              </a:ext>
            </a:extLst>
          </p:cNvPr>
          <p:cNvSpPr/>
          <p:nvPr/>
        </p:nvSpPr>
        <p:spPr>
          <a:xfrm rot="10800000">
            <a:off x="5850431" y="4933083"/>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479B4FA5-F6E4-004C-4CA7-0F5965912A6A}"/>
              </a:ext>
            </a:extLst>
          </p:cNvPr>
          <p:cNvSpPr/>
          <p:nvPr/>
        </p:nvSpPr>
        <p:spPr>
          <a:xfrm rot="2775176">
            <a:off x="8989121" y="3062705"/>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E5C3CDBA-79BD-C6EA-BD0A-93C5057014AC}"/>
              </a:ext>
            </a:extLst>
          </p:cNvPr>
          <p:cNvSpPr/>
          <p:nvPr/>
        </p:nvSpPr>
        <p:spPr>
          <a:xfrm rot="8234455">
            <a:off x="8940852" y="4594718"/>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Arrow: Right 28">
            <a:extLst>
              <a:ext uri="{FF2B5EF4-FFF2-40B4-BE49-F238E27FC236}">
                <a16:creationId xmlns:a16="http://schemas.microsoft.com/office/drawing/2014/main" id="{43B2E54D-CBED-785F-2A28-E06DD0356EBE}"/>
              </a:ext>
            </a:extLst>
          </p:cNvPr>
          <p:cNvSpPr/>
          <p:nvPr/>
        </p:nvSpPr>
        <p:spPr>
          <a:xfrm rot="10800000">
            <a:off x="2696570" y="4919228"/>
            <a:ext cx="491140"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5570308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322</TotalTime>
  <Words>2839</Words>
  <Application>Microsoft Office PowerPoint</Application>
  <PresentationFormat>Widescreen</PresentationFormat>
  <Paragraphs>289</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IBM Plex Mono Text</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XiangEn Ng</cp:lastModifiedBy>
  <cp:revision>267</cp:revision>
  <dcterms:created xsi:type="dcterms:W3CDTF">2021-04-29T18:58:34Z</dcterms:created>
  <dcterms:modified xsi:type="dcterms:W3CDTF">2025-01-09T15:43:47Z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